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8" r:id="rId3"/>
    <p:sldId id="316" r:id="rId4"/>
    <p:sldId id="317" r:id="rId5"/>
    <p:sldId id="296" r:id="rId6"/>
    <p:sldId id="306" r:id="rId7"/>
    <p:sldId id="318" r:id="rId8"/>
    <p:sldId id="319" r:id="rId9"/>
    <p:sldId id="298" r:id="rId10"/>
    <p:sldId id="299" r:id="rId11"/>
    <p:sldId id="320" r:id="rId12"/>
    <p:sldId id="321" r:id="rId13"/>
    <p:sldId id="322" r:id="rId14"/>
    <p:sldId id="323" r:id="rId15"/>
    <p:sldId id="264" r:id="rId16"/>
    <p:sldId id="265" r:id="rId17"/>
    <p:sldId id="288" r:id="rId18"/>
    <p:sldId id="289" r:id="rId19"/>
    <p:sldId id="290" r:id="rId20"/>
    <p:sldId id="291" r:id="rId21"/>
    <p:sldId id="324" r:id="rId22"/>
    <p:sldId id="325" r:id="rId23"/>
    <p:sldId id="300" r:id="rId24"/>
    <p:sldId id="301" r:id="rId25"/>
    <p:sldId id="326" r:id="rId26"/>
    <p:sldId id="303" r:id="rId27"/>
    <p:sldId id="304" r:id="rId28"/>
    <p:sldId id="294" r:id="rId29"/>
    <p:sldId id="275" r:id="rId30"/>
    <p:sldId id="32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X+Nn2d02WqPKqjoVP66GQ==" hashData="Bcy1daOLmR8aKu0U8jtc3/riGauosa6Zn/3GDlF0Rkt0j1Q1+87012ORAwSG8PbMVhotsoIwnbliAvj3Ddvh+w=="/>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3EB713-8966-F82B-AE80-D3B47AB4DE0B}" name="Sarah Neafus" initials="SN" userId="S::u78038@okdhs.org::084c2b11-0bf4-48bc-8e8f-da5fef1d95b6" providerId="AD"/>
  <p188:author id="{4321F3A8-E8E4-A614-49FA-5FF8D15106F8}" name="Steven Mullen" initials="SM" userId="S::u85165@okdhs.org::959c8e52-9f32-4110-a208-4e51cdab86df" providerId="AD"/>
  <p188:author id="{2BE0EFF0-319F-8682-3DE9-F8642F8DA771}" name="Maghan Ruark" initials="MR" userId="S::U71487@okdhs.org::ee6de85c-66a7-4f04-9328-871251b34d9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76" autoAdjust="0"/>
    <p:restoredTop sz="94660"/>
  </p:normalViewPr>
  <p:slideViewPr>
    <p:cSldViewPr snapToGrid="0">
      <p:cViewPr varScale="1">
        <p:scale>
          <a:sx n="64" d="100"/>
          <a:sy n="64" d="100"/>
        </p:scale>
        <p:origin x="6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Mullen" userId="959c8e52-9f32-4110-a208-4e51cdab86df" providerId="ADAL" clId="{27BC8979-235A-4491-86F6-F7219551C98C}"/>
    <pc:docChg chg="modSld">
      <pc:chgData name="Steven Mullen" userId="959c8e52-9f32-4110-a208-4e51cdab86df" providerId="ADAL" clId="{27BC8979-235A-4491-86F6-F7219551C98C}" dt="2025-12-15T22:21:25.201" v="0" actId="115"/>
      <pc:docMkLst>
        <pc:docMk/>
      </pc:docMkLst>
      <pc:sldChg chg="modSp mod">
        <pc:chgData name="Steven Mullen" userId="959c8e52-9f32-4110-a208-4e51cdab86df" providerId="ADAL" clId="{27BC8979-235A-4491-86F6-F7219551C98C}" dt="2025-12-15T22:21:25.201" v="0" actId="115"/>
        <pc:sldMkLst>
          <pc:docMk/>
          <pc:sldMk cId="3226778218" sldId="321"/>
        </pc:sldMkLst>
        <pc:spChg chg="mod">
          <ac:chgData name="Steven Mullen" userId="959c8e52-9f32-4110-a208-4e51cdab86df" providerId="ADAL" clId="{27BC8979-235A-4491-86F6-F7219551C98C}" dt="2025-12-15T22:21:25.201" v="0" actId="115"/>
          <ac:spMkLst>
            <pc:docMk/>
            <pc:sldMk cId="3226778218" sldId="321"/>
            <ac:spMk id="5" creationId="{63FC0D58-A57C-9793-094D-57CB1C00DB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FF766-FBE4-49D6-8452-6B67F3728C98}" type="datetimeFigureOut">
              <a:rPr lang="en-US" smtClean="0"/>
              <a:t>12/15/2025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B753E-6AA2-412B-8C5E-B0A9F078092A}" type="slidenum">
              <a:rPr lang="en-US" smtClean="0"/>
              <a:t>‹#›</a:t>
            </a:fld>
            <a:endParaRPr lang="en-US" dirty="0"/>
          </a:p>
        </p:txBody>
      </p:sp>
    </p:spTree>
    <p:extLst>
      <p:ext uri="{BB962C8B-B14F-4D97-AF65-F5344CB8AC3E}">
        <p14:creationId xmlns:p14="http://schemas.microsoft.com/office/powerpoint/2010/main" val="1612768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B753E-6AA2-412B-8C5E-B0A9F078092A}" type="slidenum">
              <a:rPr lang="en-US" smtClean="0"/>
              <a:t>1</a:t>
            </a:fld>
            <a:endParaRPr lang="en-US" dirty="0"/>
          </a:p>
        </p:txBody>
      </p:sp>
    </p:spTree>
    <p:extLst>
      <p:ext uri="{BB962C8B-B14F-4D97-AF65-F5344CB8AC3E}">
        <p14:creationId xmlns:p14="http://schemas.microsoft.com/office/powerpoint/2010/main" val="421896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B753E-6AA2-412B-8C5E-B0A9F078092A}" type="slidenum">
              <a:rPr lang="en-US" smtClean="0"/>
              <a:t>9</a:t>
            </a:fld>
            <a:endParaRPr lang="en-US" dirty="0"/>
          </a:p>
        </p:txBody>
      </p:sp>
    </p:spTree>
    <p:extLst>
      <p:ext uri="{BB962C8B-B14F-4D97-AF65-F5344CB8AC3E}">
        <p14:creationId xmlns:p14="http://schemas.microsoft.com/office/powerpoint/2010/main" val="345835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FE8C4-789C-433E-ACA9-BA5970A6BB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706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Time Next Steps provides an updated status on where the family is in relation to FT. Both Current safety threats preventing less restrictive family time and Goals to achieve less restrictive family time, should have clear specific details that together create a clear pathway to less restrictive FT.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FE8C4-789C-433E-ACA9-BA5970A6BB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057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E563-CA76-47F0-867C-9E5029A3B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149B6-CB03-DEA1-40EA-3F4372C89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2D185-C4CF-3AB6-11E9-5F2BCDE199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3754B9-B863-4DDE-7959-59180C506B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B753E-6AA2-412B-8C5E-B0A9F07809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37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BFF2-8451-94C2-A510-05E541D6410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595AAD7-DCFC-6E1C-155A-8B997AD22236}"/>
              </a:ext>
            </a:extLst>
          </p:cNvPr>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0B1CA83-2B0D-D491-5AEC-63BE57721655}"/>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5" name="Footer Placeholder 4">
            <a:extLst>
              <a:ext uri="{FF2B5EF4-FFF2-40B4-BE49-F238E27FC236}">
                <a16:creationId xmlns:a16="http://schemas.microsoft.com/office/drawing/2014/main" id="{3A72A36D-7251-1CCB-F644-A505554975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0A55C-BA20-767A-4739-60F7436CCD2E}"/>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87625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1BFD-EBEE-488B-553F-1901A9C56C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DFEB31-4652-2BAE-83BA-9D4098A17B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8F97-165F-369E-C937-F51879BDEFA5}"/>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5" name="Footer Placeholder 4">
            <a:extLst>
              <a:ext uri="{FF2B5EF4-FFF2-40B4-BE49-F238E27FC236}">
                <a16:creationId xmlns:a16="http://schemas.microsoft.com/office/drawing/2014/main" id="{6F9B71E0-F097-9B5D-5475-6411A8273F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95E101-5B00-C184-2EF0-3FD11E88B86D}"/>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14067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726CCE-A49F-6067-5245-416517BB7C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EAFB2-E898-6468-87AB-B7F0D50570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3F990-6A01-875D-51EE-EBE8C273A661}"/>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5" name="Footer Placeholder 4">
            <a:extLst>
              <a:ext uri="{FF2B5EF4-FFF2-40B4-BE49-F238E27FC236}">
                <a16:creationId xmlns:a16="http://schemas.microsoft.com/office/drawing/2014/main" id="{5CF8996F-885E-71FA-25A7-D391D7FAD8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EEDE75-8F2F-E3E3-0C2C-9F299A36B38C}"/>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106497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6C9C-F66F-5BD1-2DFA-39A01B92C89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FE7BC3-7E3F-71F9-C17C-7C77DDE002F0}"/>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1DFE27-BA76-A3FF-5288-1C56B2E233A2}"/>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5" name="Footer Placeholder 4">
            <a:extLst>
              <a:ext uri="{FF2B5EF4-FFF2-40B4-BE49-F238E27FC236}">
                <a16:creationId xmlns:a16="http://schemas.microsoft.com/office/drawing/2014/main" id="{6E14915F-3C71-D424-5A36-4B953E0B1C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271A4F-7EF6-7B0A-FB70-FCFBE7BE3BCD}"/>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306989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CA07-5DAA-3545-6FDF-D48F86E98451}"/>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75FBF49-3529-C37E-66E6-DD54B1C64C7F}"/>
              </a:ext>
            </a:extLst>
          </p:cNvPr>
          <p:cNvSpPr>
            <a:spLocks noGrp="1"/>
          </p:cNvSpPr>
          <p:nvPr>
            <p:ph type="body" idx="1"/>
          </p:nvPr>
        </p:nvSpPr>
        <p:spPr>
          <a:xfrm>
            <a:off x="831850" y="4589463"/>
            <a:ext cx="10515600" cy="1500187"/>
          </a:xfrm>
        </p:spPr>
        <p:txBody>
          <a:bodyPr>
            <a:normAutofit/>
          </a:bodyPr>
          <a:lstStyle>
            <a:lvl1pPr marL="0" indent="0">
              <a:buNone/>
              <a:defRPr sz="32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250BD4-CCA2-001B-F53C-CFFF84F78BA6}"/>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5" name="Footer Placeholder 4">
            <a:extLst>
              <a:ext uri="{FF2B5EF4-FFF2-40B4-BE49-F238E27FC236}">
                <a16:creationId xmlns:a16="http://schemas.microsoft.com/office/drawing/2014/main" id="{3CBE0E89-D966-CE8B-27C6-4CD75884BF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19F-3CD4-A4AD-05F3-56E890F5FD74}"/>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37045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3F15-47E0-4A27-58DD-6CF0F9FE969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1A5CE4E-F0A9-21D8-79F8-0678E9D2F3F7}"/>
              </a:ext>
            </a:extLst>
          </p:cNvPr>
          <p:cNvSpPr>
            <a:spLocks noGrp="1"/>
          </p:cNvSpPr>
          <p:nvPr>
            <p:ph sz="half" idx="1"/>
          </p:nvPr>
        </p:nvSpPr>
        <p:spPr>
          <a:xfrm>
            <a:off x="516835" y="1331843"/>
            <a:ext cx="5502965" cy="4845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6A4C2C3-5E50-EE14-5212-E88F57B00704}"/>
              </a:ext>
            </a:extLst>
          </p:cNvPr>
          <p:cNvSpPr>
            <a:spLocks noGrp="1"/>
          </p:cNvSpPr>
          <p:nvPr>
            <p:ph sz="half" idx="2"/>
          </p:nvPr>
        </p:nvSpPr>
        <p:spPr>
          <a:xfrm>
            <a:off x="6172199" y="1331843"/>
            <a:ext cx="5516217" cy="4845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EE2D9FA-3358-B915-1478-FE588C8CF446}"/>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6" name="Footer Placeholder 5">
            <a:extLst>
              <a:ext uri="{FF2B5EF4-FFF2-40B4-BE49-F238E27FC236}">
                <a16:creationId xmlns:a16="http://schemas.microsoft.com/office/drawing/2014/main" id="{5153AD34-58DA-CF39-61B3-4943B7F29C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101EA5-6007-0CD2-E346-4062A394809D}"/>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387890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8141-2B6B-DF9B-91C8-42F69182DC2A}"/>
              </a:ext>
            </a:extLst>
          </p:cNvPr>
          <p:cNvSpPr>
            <a:spLocks noGrp="1"/>
          </p:cNvSpPr>
          <p:nvPr>
            <p:ph type="title"/>
          </p:nvPr>
        </p:nvSpPr>
        <p:spPr>
          <a:xfrm>
            <a:off x="506896" y="365126"/>
            <a:ext cx="11171582" cy="7083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8FAFE7F-7FAE-DFF2-3E4E-1FF965BB0C74}"/>
              </a:ext>
            </a:extLst>
          </p:cNvPr>
          <p:cNvSpPr>
            <a:spLocks noGrp="1"/>
          </p:cNvSpPr>
          <p:nvPr>
            <p:ph type="body" idx="1"/>
          </p:nvPr>
        </p:nvSpPr>
        <p:spPr>
          <a:xfrm>
            <a:off x="506896" y="1290535"/>
            <a:ext cx="5512905"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24618EA-9517-D922-4597-0C7F4E0AB697}"/>
              </a:ext>
            </a:extLst>
          </p:cNvPr>
          <p:cNvSpPr>
            <a:spLocks noGrp="1"/>
          </p:cNvSpPr>
          <p:nvPr>
            <p:ph sz="half" idx="2"/>
          </p:nvPr>
        </p:nvSpPr>
        <p:spPr>
          <a:xfrm>
            <a:off x="491298" y="2281134"/>
            <a:ext cx="5506278" cy="39085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CFAD056-42AA-6123-9E57-90A0AE6F3FA0}"/>
              </a:ext>
            </a:extLst>
          </p:cNvPr>
          <p:cNvSpPr>
            <a:spLocks noGrp="1"/>
          </p:cNvSpPr>
          <p:nvPr>
            <p:ph type="body" sz="quarter" idx="3"/>
          </p:nvPr>
        </p:nvSpPr>
        <p:spPr>
          <a:xfrm>
            <a:off x="6170612" y="1290535"/>
            <a:ext cx="5507866"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F4D6ED8-5E9B-7242-845C-033D7553DDDD}"/>
              </a:ext>
            </a:extLst>
          </p:cNvPr>
          <p:cNvSpPr>
            <a:spLocks noGrp="1"/>
          </p:cNvSpPr>
          <p:nvPr>
            <p:ph sz="quarter" idx="4"/>
          </p:nvPr>
        </p:nvSpPr>
        <p:spPr>
          <a:xfrm>
            <a:off x="6172200" y="2281134"/>
            <a:ext cx="5506278" cy="39085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64C4DC4-0FBA-C094-A323-112C07D01313}"/>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8" name="Footer Placeholder 7">
            <a:extLst>
              <a:ext uri="{FF2B5EF4-FFF2-40B4-BE49-F238E27FC236}">
                <a16:creationId xmlns:a16="http://schemas.microsoft.com/office/drawing/2014/main" id="{DEF3A782-A095-A0EE-1CF6-A7581D352CF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E4A8A2-07CF-1074-5EE3-269313F4C60A}"/>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22736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56FE-754E-CF48-3817-FC4D3BD183D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22E4A57-D649-AF6B-8891-36EEFDB6C4B0}"/>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4" name="Footer Placeholder 3">
            <a:extLst>
              <a:ext uri="{FF2B5EF4-FFF2-40B4-BE49-F238E27FC236}">
                <a16:creationId xmlns:a16="http://schemas.microsoft.com/office/drawing/2014/main" id="{2F9F852A-2F72-C4E5-C4B1-F8D5A63BDBD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4F3F84-2B51-E64E-EAFC-3758014B66E9}"/>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189475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154D7-0E73-4B77-E97F-AF08EC38FB49}"/>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3" name="Footer Placeholder 2">
            <a:extLst>
              <a:ext uri="{FF2B5EF4-FFF2-40B4-BE49-F238E27FC236}">
                <a16:creationId xmlns:a16="http://schemas.microsoft.com/office/drawing/2014/main" id="{23B4D26D-140A-CA95-F8A8-9FE87986AA0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EB16E9-0333-A950-A477-5431E45A1F13}"/>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57627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6C95-E987-82F6-4BA5-5027605E4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0ADF9F-D3F6-B21E-6DE9-5DDED9FBB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3BB01D-16AB-8A87-16FA-D51AE27A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B4CB0-1B95-F905-A8E2-9081B5076E53}"/>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6" name="Footer Placeholder 5">
            <a:extLst>
              <a:ext uri="{FF2B5EF4-FFF2-40B4-BE49-F238E27FC236}">
                <a16:creationId xmlns:a16="http://schemas.microsoft.com/office/drawing/2014/main" id="{54C8DDFC-076B-94D1-6F5B-2399301A53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D7B59F-C46A-C7DC-B226-DF0523ECB17F}"/>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377797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6A5A-7344-0D9B-3C16-55BA02918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4C06B-7329-5827-9F93-A5431C3FC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5135C7-6E82-3ECC-EA32-A2A3CBD34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B8B48-F27F-F74E-7E62-6C41D7BE7A81}"/>
              </a:ext>
            </a:extLst>
          </p:cNvPr>
          <p:cNvSpPr>
            <a:spLocks noGrp="1"/>
          </p:cNvSpPr>
          <p:nvPr>
            <p:ph type="dt" sz="half" idx="10"/>
          </p:nvPr>
        </p:nvSpPr>
        <p:spPr/>
        <p:txBody>
          <a:bodyPr/>
          <a:lstStyle/>
          <a:p>
            <a:fld id="{BB63E0C3-7067-4CF5-AF99-AF00C95418F7}" type="datetimeFigureOut">
              <a:rPr lang="en-US" smtClean="0"/>
              <a:t>12/15/2025</a:t>
            </a:fld>
            <a:endParaRPr lang="en-US" dirty="0"/>
          </a:p>
        </p:txBody>
      </p:sp>
      <p:sp>
        <p:nvSpPr>
          <p:cNvPr id="6" name="Footer Placeholder 5">
            <a:extLst>
              <a:ext uri="{FF2B5EF4-FFF2-40B4-BE49-F238E27FC236}">
                <a16:creationId xmlns:a16="http://schemas.microsoft.com/office/drawing/2014/main" id="{F5A50626-309C-E19A-BB9C-64ADB8CF52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835B1A-E61B-B655-9138-670907494191}"/>
              </a:ext>
            </a:extLst>
          </p:cNvPr>
          <p:cNvSpPr>
            <a:spLocks noGrp="1"/>
          </p:cNvSpPr>
          <p:nvPr>
            <p:ph type="sldNum" sz="quarter" idx="12"/>
          </p:nvPr>
        </p:nvSpPr>
        <p:spPr/>
        <p:txBody>
          <a:bodyPr/>
          <a:lstStyle/>
          <a:p>
            <a:fld id="{886E218E-8A9D-44DB-A302-681CE3F15ABC}" type="slidenum">
              <a:rPr lang="en-US" smtClean="0"/>
              <a:t>‹#›</a:t>
            </a:fld>
            <a:endParaRPr lang="en-US" dirty="0"/>
          </a:p>
        </p:txBody>
      </p:sp>
    </p:spTree>
    <p:extLst>
      <p:ext uri="{BB962C8B-B14F-4D97-AF65-F5344CB8AC3E}">
        <p14:creationId xmlns:p14="http://schemas.microsoft.com/office/powerpoint/2010/main" val="30504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EF8EFF-7815-C298-D665-9F1F09E51885}"/>
              </a:ext>
            </a:extLst>
          </p:cNvPr>
          <p:cNvSpPr>
            <a:spLocks noGrp="1"/>
          </p:cNvSpPr>
          <p:nvPr>
            <p:ph type="title"/>
          </p:nvPr>
        </p:nvSpPr>
        <p:spPr>
          <a:xfrm>
            <a:off x="516835" y="365125"/>
            <a:ext cx="11171582" cy="7083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461AE8-3FEB-F726-1384-08E2F4422297}"/>
              </a:ext>
            </a:extLst>
          </p:cNvPr>
          <p:cNvSpPr>
            <a:spLocks noGrp="1"/>
          </p:cNvSpPr>
          <p:nvPr>
            <p:ph type="body" idx="1"/>
          </p:nvPr>
        </p:nvSpPr>
        <p:spPr>
          <a:xfrm>
            <a:off x="447261" y="1232452"/>
            <a:ext cx="11241156" cy="49445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516494-E051-DAED-B414-F8F7E2491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63E0C3-7067-4CF5-AF99-AF00C95418F7}" type="datetimeFigureOut">
              <a:rPr lang="en-US" smtClean="0"/>
              <a:t>12/15/2025</a:t>
            </a:fld>
            <a:endParaRPr lang="en-US" dirty="0"/>
          </a:p>
        </p:txBody>
      </p:sp>
      <p:sp>
        <p:nvSpPr>
          <p:cNvPr id="5" name="Footer Placeholder 4">
            <a:extLst>
              <a:ext uri="{FF2B5EF4-FFF2-40B4-BE49-F238E27FC236}">
                <a16:creationId xmlns:a16="http://schemas.microsoft.com/office/drawing/2014/main" id="{409080C5-CB6E-8682-EA8D-42B60330C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A2483CA-93C2-DA72-1E35-D0F11F842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6E218E-8A9D-44DB-A302-681CE3F15ABC}" type="slidenum">
              <a:rPr lang="en-US" smtClean="0"/>
              <a:t>‹#›</a:t>
            </a:fld>
            <a:endParaRPr lang="en-US" dirty="0"/>
          </a:p>
        </p:txBody>
      </p:sp>
    </p:spTree>
    <p:extLst>
      <p:ext uri="{BB962C8B-B14F-4D97-AF65-F5344CB8AC3E}">
        <p14:creationId xmlns:p14="http://schemas.microsoft.com/office/powerpoint/2010/main" val="2737166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5B24FB-010F-D0E9-67EE-F4997627755B}"/>
              </a:ext>
            </a:extLst>
          </p:cNvPr>
          <p:cNvSpPr>
            <a:spLocks noGrp="1"/>
          </p:cNvSpPr>
          <p:nvPr>
            <p:ph type="ctrTitle"/>
          </p:nvPr>
        </p:nvSpPr>
        <p:spPr>
          <a:xfrm>
            <a:off x="638882" y="3577456"/>
            <a:ext cx="10909640" cy="1687814"/>
          </a:xfrm>
        </p:spPr>
        <p:txBody>
          <a:bodyPr anchor="b">
            <a:normAutofit/>
          </a:bodyPr>
          <a:lstStyle/>
          <a:p>
            <a:r>
              <a:rPr lang="en-US" sz="6600" b="1" dirty="0"/>
              <a:t>FAMILY TIME</a:t>
            </a:r>
          </a:p>
        </p:txBody>
      </p:sp>
      <p:sp>
        <p:nvSpPr>
          <p:cNvPr id="3" name="Subtitle 2">
            <a:extLst>
              <a:ext uri="{FF2B5EF4-FFF2-40B4-BE49-F238E27FC236}">
                <a16:creationId xmlns:a16="http://schemas.microsoft.com/office/drawing/2014/main" id="{790A9470-E0AD-5350-9DB4-CA7BBFB65E5C}"/>
              </a:ext>
            </a:extLst>
          </p:cNvPr>
          <p:cNvSpPr>
            <a:spLocks noGrp="1"/>
          </p:cNvSpPr>
          <p:nvPr>
            <p:ph type="subTitle" idx="1"/>
          </p:nvPr>
        </p:nvSpPr>
        <p:spPr>
          <a:xfrm>
            <a:off x="638881" y="5660607"/>
            <a:ext cx="10909643" cy="552659"/>
          </a:xfrm>
        </p:spPr>
        <p:txBody>
          <a:bodyPr anchor="t">
            <a:normAutofit/>
          </a:bodyPr>
          <a:lstStyle/>
          <a:p>
            <a:r>
              <a:rPr lang="en-US" b="1" dirty="0"/>
              <a:t>Permanency, Prevention and Well-Being </a:t>
            </a:r>
          </a:p>
        </p:txBody>
      </p:sp>
      <p:pic>
        <p:nvPicPr>
          <p:cNvPr id="4" name="Picture 3">
            <a:extLst>
              <a:ext uri="{FF2B5EF4-FFF2-40B4-BE49-F238E27FC236}">
                <a16:creationId xmlns:a16="http://schemas.microsoft.com/office/drawing/2014/main" id="{005A5439-6825-FE78-5E48-BA0E47FC4F16}"/>
              </a:ext>
            </a:extLst>
          </p:cNvPr>
          <p:cNvPicPr>
            <a:picLocks noChangeAspect="1"/>
          </p:cNvPicPr>
          <p:nvPr/>
        </p:nvPicPr>
        <p:blipFill>
          <a:blip r:embed="rId3"/>
          <a:stretch>
            <a:fillRect/>
          </a:stretch>
        </p:blipFill>
        <p:spPr>
          <a:xfrm>
            <a:off x="4149019" y="591670"/>
            <a:ext cx="3889366" cy="2742004"/>
          </a:xfrm>
          <a:prstGeom prst="rect">
            <a:avLst/>
          </a:prstGeom>
        </p:spPr>
      </p:pic>
      <p:sp>
        <p:nvSpPr>
          <p:cNvPr id="11"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907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8AE42-6E3E-1D08-374C-4B35FA5AD60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Hand heart gesture">
            <a:extLst>
              <a:ext uri="{FF2B5EF4-FFF2-40B4-BE49-F238E27FC236}">
                <a16:creationId xmlns:a16="http://schemas.microsoft.com/office/drawing/2014/main" id="{6E80CD2A-9FCE-0986-49B3-D1507D302028}"/>
              </a:ext>
            </a:extLst>
          </p:cNvPr>
          <p:cNvPicPr>
            <a:picLocks noChangeAspect="1"/>
          </p:cNvPicPr>
          <p:nvPr/>
        </p:nvPicPr>
        <p:blipFill>
          <a:blip r:embed="rId2">
            <a:extLst>
              <a:ext uri="{28A0092B-C50C-407E-A947-70E740481C1C}">
                <a14:useLocalDpi xmlns:a14="http://schemas.microsoft.com/office/drawing/2010/main" val="0"/>
              </a:ext>
            </a:extLst>
          </a:blip>
          <a:srcRect r="5882" b="-1"/>
          <a:stretch>
            <a:fillRect/>
          </a:stretch>
        </p:blipFill>
        <p:spPr>
          <a:xfrm>
            <a:off x="-613610"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0D47F7-8E91-A17E-4423-D524FE8AB644}"/>
              </a:ext>
            </a:extLst>
          </p:cNvPr>
          <p:cNvSpPr>
            <a:spLocks noGrp="1"/>
          </p:cNvSpPr>
          <p:nvPr>
            <p:ph type="title"/>
          </p:nvPr>
        </p:nvSpPr>
        <p:spPr>
          <a:xfrm>
            <a:off x="7753095" y="257426"/>
            <a:ext cx="4006517" cy="585370"/>
          </a:xfrm>
        </p:spPr>
        <p:txBody>
          <a:bodyPr>
            <a:normAutofit/>
          </a:bodyPr>
          <a:lstStyle/>
          <a:p>
            <a:r>
              <a:rPr lang="en-US" sz="3200" b="1" dirty="0"/>
              <a:t>Hope and Connection</a:t>
            </a:r>
            <a:endParaRPr lang="en-US" sz="3200" dirty="0"/>
          </a:p>
        </p:txBody>
      </p:sp>
      <p:sp>
        <p:nvSpPr>
          <p:cNvPr id="3" name="Content Placeholder 2">
            <a:extLst>
              <a:ext uri="{FF2B5EF4-FFF2-40B4-BE49-F238E27FC236}">
                <a16:creationId xmlns:a16="http://schemas.microsoft.com/office/drawing/2014/main" id="{E3A3D3AF-A542-45AA-92A9-2CC04F393BB5}"/>
              </a:ext>
            </a:extLst>
          </p:cNvPr>
          <p:cNvSpPr>
            <a:spLocks noGrp="1"/>
          </p:cNvSpPr>
          <p:nvPr>
            <p:ph idx="1"/>
          </p:nvPr>
        </p:nvSpPr>
        <p:spPr>
          <a:xfrm>
            <a:off x="7531610" y="938463"/>
            <a:ext cx="4175116" cy="5238500"/>
          </a:xfrm>
        </p:spPr>
        <p:txBody>
          <a:bodyPr>
            <a:normAutofit lnSpcReduction="10000"/>
          </a:bodyPr>
          <a:lstStyle/>
          <a:p>
            <a:pPr marL="171450" indent="-171450">
              <a:spcBef>
                <a:spcPts val="1200"/>
              </a:spcBef>
              <a:spcAft>
                <a:spcPts val="1200"/>
              </a:spcAft>
            </a:pPr>
            <a:r>
              <a:rPr lang="en-US" dirty="0"/>
              <a:t>Frequent FT builds and sustains hope—for both children and parents</a:t>
            </a:r>
          </a:p>
          <a:p>
            <a:pPr marL="171450" indent="-171450">
              <a:spcBef>
                <a:spcPts val="1200"/>
              </a:spcBef>
              <a:spcAft>
                <a:spcPts val="1200"/>
              </a:spcAft>
            </a:pPr>
            <a:r>
              <a:rPr lang="en-US" dirty="0"/>
              <a:t>Helps ease children’s fears about their parents’ well-being</a:t>
            </a:r>
          </a:p>
          <a:p>
            <a:pPr marL="171450" indent="-171450">
              <a:spcBef>
                <a:spcPts val="1200"/>
              </a:spcBef>
              <a:spcAft>
                <a:spcPts val="1200"/>
              </a:spcAft>
            </a:pPr>
            <a:r>
              <a:rPr lang="en-US" dirty="0"/>
              <a:t>Reinforces the parent-child bond and motivates continued progress</a:t>
            </a:r>
          </a:p>
          <a:p>
            <a:pPr marL="457200" lvl="1" indent="0">
              <a:spcBef>
                <a:spcPts val="1200"/>
              </a:spcBef>
              <a:spcAft>
                <a:spcPts val="1200"/>
              </a:spcAft>
              <a:buNone/>
            </a:pPr>
            <a:endParaRPr lang="en-US" sz="2000" dirty="0"/>
          </a:p>
          <a:p>
            <a:pPr lvl="1">
              <a:spcBef>
                <a:spcPts val="600"/>
              </a:spcBef>
              <a:spcAft>
                <a:spcPts val="600"/>
              </a:spcAft>
            </a:pPr>
            <a:endParaRPr lang="en-US" sz="2000" dirty="0"/>
          </a:p>
        </p:txBody>
      </p:sp>
      <p:pic>
        <p:nvPicPr>
          <p:cNvPr id="4" name="Picture 3">
            <a:extLst>
              <a:ext uri="{FF2B5EF4-FFF2-40B4-BE49-F238E27FC236}">
                <a16:creationId xmlns:a16="http://schemas.microsoft.com/office/drawing/2014/main" id="{568D312F-494B-8149-4E6A-28489C0F7BAF}"/>
              </a:ext>
            </a:extLst>
          </p:cNvPr>
          <p:cNvPicPr>
            <a:picLocks noChangeAspect="1"/>
          </p:cNvPicPr>
          <p:nvPr/>
        </p:nvPicPr>
        <p:blipFill>
          <a:blip r:embed="rId3"/>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60396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FB542-F23B-48FC-E295-093FC4566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EC3E2-7AEC-0D6D-BCFD-CEB30AE83D73}"/>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9F482928-02F0-D977-6C24-8A874EC76FA4}"/>
              </a:ext>
            </a:extLst>
          </p:cNvPr>
          <p:cNvPicPr>
            <a:picLocks noGrp="1" noChangeAspect="1"/>
          </p:cNvPicPr>
          <p:nvPr>
            <p:ph idx="1"/>
          </p:nvPr>
        </p:nvPicPr>
        <p:blipFill>
          <a:blip r:embed="rId2"/>
          <a:stretch>
            <a:fillRect/>
          </a:stretch>
        </p:blipFill>
        <p:spPr>
          <a:xfrm>
            <a:off x="3083858" y="1300855"/>
            <a:ext cx="233083" cy="4697534"/>
          </a:xfrm>
          <a:prstGeom prst="rect">
            <a:avLst/>
          </a:prstGeom>
        </p:spPr>
      </p:pic>
      <p:pic>
        <p:nvPicPr>
          <p:cNvPr id="4" name="Picture 3">
            <a:extLst>
              <a:ext uri="{FF2B5EF4-FFF2-40B4-BE49-F238E27FC236}">
                <a16:creationId xmlns:a16="http://schemas.microsoft.com/office/drawing/2014/main" id="{BE13EC7E-3723-B01D-FCE8-F4533B39D605}"/>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49432333-B1C4-9F86-CB72-CC7202F7A40E}"/>
              </a:ext>
            </a:extLst>
          </p:cNvPr>
          <p:cNvSpPr txBox="1"/>
          <p:nvPr/>
        </p:nvSpPr>
        <p:spPr>
          <a:xfrm>
            <a:off x="1033029" y="2079962"/>
            <a:ext cx="1860587" cy="1569660"/>
          </a:xfrm>
          <a:prstGeom prst="rect">
            <a:avLst/>
          </a:prstGeom>
          <a:noFill/>
        </p:spPr>
        <p:txBody>
          <a:bodyPr wrap="square">
            <a:spAutoFit/>
          </a:bodyPr>
          <a:lstStyle/>
          <a:p>
            <a:pPr algn="ctr"/>
            <a:r>
              <a:rPr lang="en-US" sz="3200" dirty="0"/>
              <a:t>Family Time Rights</a:t>
            </a:r>
            <a:endParaRPr lang="en-US" dirty="0"/>
          </a:p>
        </p:txBody>
      </p:sp>
      <p:sp>
        <p:nvSpPr>
          <p:cNvPr id="7" name="TextBox 6">
            <a:extLst>
              <a:ext uri="{FF2B5EF4-FFF2-40B4-BE49-F238E27FC236}">
                <a16:creationId xmlns:a16="http://schemas.microsoft.com/office/drawing/2014/main" id="{5E96BC5B-D648-C681-9D3B-F88B20ECBABA}"/>
              </a:ext>
            </a:extLst>
          </p:cNvPr>
          <p:cNvSpPr txBox="1"/>
          <p:nvPr/>
        </p:nvSpPr>
        <p:spPr>
          <a:xfrm>
            <a:off x="4023377" y="822552"/>
            <a:ext cx="6861687" cy="5139869"/>
          </a:xfrm>
          <a:prstGeom prst="rect">
            <a:avLst/>
          </a:prstGeom>
          <a:noFill/>
        </p:spPr>
        <p:txBody>
          <a:bodyPr wrap="square">
            <a:spAutoFit/>
          </a:bodyPr>
          <a:lstStyle/>
          <a:p>
            <a:pPr marL="457200" indent="-457200">
              <a:spcBef>
                <a:spcPts val="1200"/>
              </a:spcBef>
              <a:spcAft>
                <a:spcPts val="1200"/>
              </a:spcAft>
              <a:buFont typeface="Arial" panose="020B0604020202020204" pitchFamily="34" charset="0"/>
              <a:buChar char="•"/>
            </a:pPr>
            <a:r>
              <a:rPr lang="en-US" sz="3200" b="1" dirty="0"/>
              <a:t>FT is a right of the child, not a privilege for the parent.</a:t>
            </a:r>
          </a:p>
          <a:p>
            <a:pPr marL="457200" indent="-457200">
              <a:spcBef>
                <a:spcPts val="1200"/>
              </a:spcBef>
              <a:spcAft>
                <a:spcPts val="1200"/>
              </a:spcAft>
              <a:buFont typeface="Arial" panose="020B0604020202020204" pitchFamily="34" charset="0"/>
              <a:buChar char="•"/>
            </a:pPr>
            <a:r>
              <a:rPr lang="en-US" sz="3200" dirty="0"/>
              <a:t>FT is tied only to the child’s safety, it cannot be used as a punitive measure against a parent.</a:t>
            </a:r>
          </a:p>
          <a:p>
            <a:pPr marL="457200" indent="-457200">
              <a:spcBef>
                <a:spcPts val="1200"/>
              </a:spcBef>
              <a:spcAft>
                <a:spcPts val="1200"/>
              </a:spcAft>
              <a:buFont typeface="Arial" panose="020B0604020202020204" pitchFamily="34" charset="0"/>
              <a:buChar char="•"/>
            </a:pPr>
            <a:r>
              <a:rPr lang="en-US" sz="3200" dirty="0"/>
              <a:t>FT supervision level or frequency can be adjusted if the CW specialist or the court assess it is necessary for the child’s safety. </a:t>
            </a:r>
          </a:p>
        </p:txBody>
      </p:sp>
    </p:spTree>
    <p:extLst>
      <p:ext uri="{BB962C8B-B14F-4D97-AF65-F5344CB8AC3E}">
        <p14:creationId xmlns:p14="http://schemas.microsoft.com/office/powerpoint/2010/main" val="319696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B2A8D-1F1B-7ED5-B582-473507EBA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B9A59-B26F-3D7B-3163-F3C280BDA896}"/>
              </a:ext>
            </a:extLst>
          </p:cNvPr>
          <p:cNvSpPr>
            <a:spLocks noGrp="1"/>
          </p:cNvSpPr>
          <p:nvPr>
            <p:ph type="title"/>
          </p:nvPr>
        </p:nvSpPr>
        <p:spPr>
          <a:xfrm>
            <a:off x="467253" y="137420"/>
            <a:ext cx="11171582" cy="708301"/>
          </a:xfrm>
        </p:spPr>
        <p:txBody>
          <a:bodyPr/>
          <a:lstStyle/>
          <a:p>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Family Time Plan Timeframes</a:t>
            </a:r>
            <a:endParaRPr lang="en-US" dirty="0"/>
          </a:p>
        </p:txBody>
      </p:sp>
      <p:pic>
        <p:nvPicPr>
          <p:cNvPr id="6" name="Content Placeholder 5">
            <a:extLst>
              <a:ext uri="{FF2B5EF4-FFF2-40B4-BE49-F238E27FC236}">
                <a16:creationId xmlns:a16="http://schemas.microsoft.com/office/drawing/2014/main" id="{13667CB6-A957-DBC2-DA44-3854968AC08A}"/>
              </a:ext>
            </a:extLst>
          </p:cNvPr>
          <p:cNvPicPr>
            <a:picLocks noGrp="1" noChangeAspect="1"/>
          </p:cNvPicPr>
          <p:nvPr>
            <p:ph idx="1"/>
          </p:nvPr>
        </p:nvPicPr>
        <p:blipFill>
          <a:blip r:embed="rId2"/>
          <a:stretch>
            <a:fillRect/>
          </a:stretch>
        </p:blipFill>
        <p:spPr>
          <a:xfrm flipV="1">
            <a:off x="467253" y="999505"/>
            <a:ext cx="11027464" cy="190744"/>
          </a:xfrm>
          <a:prstGeom prst="rect">
            <a:avLst/>
          </a:prstGeom>
        </p:spPr>
      </p:pic>
      <p:pic>
        <p:nvPicPr>
          <p:cNvPr id="4" name="Picture 3">
            <a:extLst>
              <a:ext uri="{FF2B5EF4-FFF2-40B4-BE49-F238E27FC236}">
                <a16:creationId xmlns:a16="http://schemas.microsoft.com/office/drawing/2014/main" id="{9FD3A1A4-1092-F6BD-7A27-D329D3AFD3D6}"/>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63FC0D58-A57C-9793-094D-57CB1C00DB3B}"/>
              </a:ext>
            </a:extLst>
          </p:cNvPr>
          <p:cNvSpPr txBox="1"/>
          <p:nvPr/>
        </p:nvSpPr>
        <p:spPr>
          <a:xfrm>
            <a:off x="490330" y="1497816"/>
            <a:ext cx="11184834" cy="4493538"/>
          </a:xfrm>
          <a:prstGeom prst="rect">
            <a:avLst/>
          </a:prstGeom>
          <a:noFill/>
        </p:spPr>
        <p:txBody>
          <a:bodyPr wrap="square">
            <a:spAutoFit/>
          </a:bodyPr>
          <a:lstStyle/>
          <a:p>
            <a:pPr marL="0" marR="0" lvl="0" indent="0" algn="l" defTabSz="914400" rtl="0" eaLnBrk="1" fontAlgn="auto" latinLnBrk="0" hangingPunct="1">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Child Protective Services (CPS)</a:t>
            </a:r>
          </a:p>
          <a:p>
            <a:pPr marL="228600" marR="0" lvl="0"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Best practice for recommended first family time is </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48 hours after removal</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685800" marR="0" lvl="1"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Psychologist</a:t>
            </a:r>
            <a:r>
              <a:rPr kumimoji="0" lang="en-US" sz="3200" b="0" i="0" strike="noStrike" kern="1200" cap="none" spc="0" normalizeH="0" baseline="0" noProof="0" dirty="0">
                <a:ln>
                  <a:noFill/>
                </a:ln>
                <a:solidFill>
                  <a:prstClr val="black"/>
                </a:solidFill>
                <a:effectLst/>
                <a:uLnTx/>
                <a:uFillTx/>
                <a:latin typeface="Aptos" panose="02110004020202020204"/>
                <a:ea typeface="+mn-ea"/>
                <a:cs typeface="+mn-cs"/>
              </a:rPr>
              <a:t>s</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found all children benefit from seeing their families just 48 hours after removal as this helps to reduce trauma and build hope</a:t>
            </a:r>
          </a:p>
          <a:p>
            <a:pPr marL="228600" marR="0" lvl="0"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7 calendar days after removal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is the expectation in child welfare policy</a:t>
            </a:r>
          </a:p>
        </p:txBody>
      </p:sp>
    </p:spTree>
    <p:extLst>
      <p:ext uri="{BB962C8B-B14F-4D97-AF65-F5344CB8AC3E}">
        <p14:creationId xmlns:p14="http://schemas.microsoft.com/office/powerpoint/2010/main" val="3226778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4649-C0F9-0688-F548-FFB72B880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08211-1D77-02A2-A79D-5C8F422C3342}"/>
              </a:ext>
            </a:extLst>
          </p:cNvPr>
          <p:cNvSpPr>
            <a:spLocks noGrp="1"/>
          </p:cNvSpPr>
          <p:nvPr>
            <p:ph type="title"/>
          </p:nvPr>
        </p:nvSpPr>
        <p:spPr>
          <a:xfrm>
            <a:off x="467253" y="137420"/>
            <a:ext cx="11171582" cy="708301"/>
          </a:xfrm>
        </p:spPr>
        <p:txBody>
          <a:bodyPr/>
          <a:lstStyle/>
          <a:p>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Family Time Plan Timeframes</a:t>
            </a:r>
            <a:endParaRPr lang="en-US" dirty="0"/>
          </a:p>
        </p:txBody>
      </p:sp>
      <p:pic>
        <p:nvPicPr>
          <p:cNvPr id="6" name="Content Placeholder 5">
            <a:extLst>
              <a:ext uri="{FF2B5EF4-FFF2-40B4-BE49-F238E27FC236}">
                <a16:creationId xmlns:a16="http://schemas.microsoft.com/office/drawing/2014/main" id="{966CB360-39B1-5BD1-A4C0-D0093A00113F}"/>
              </a:ext>
            </a:extLst>
          </p:cNvPr>
          <p:cNvPicPr>
            <a:picLocks noGrp="1" noChangeAspect="1"/>
          </p:cNvPicPr>
          <p:nvPr>
            <p:ph idx="1"/>
          </p:nvPr>
        </p:nvPicPr>
        <p:blipFill>
          <a:blip r:embed="rId2"/>
          <a:stretch>
            <a:fillRect/>
          </a:stretch>
        </p:blipFill>
        <p:spPr>
          <a:xfrm flipV="1">
            <a:off x="467253" y="999505"/>
            <a:ext cx="11027464" cy="190744"/>
          </a:xfrm>
          <a:prstGeom prst="rect">
            <a:avLst/>
          </a:prstGeom>
        </p:spPr>
      </p:pic>
      <p:pic>
        <p:nvPicPr>
          <p:cNvPr id="4" name="Picture 3">
            <a:extLst>
              <a:ext uri="{FF2B5EF4-FFF2-40B4-BE49-F238E27FC236}">
                <a16:creationId xmlns:a16="http://schemas.microsoft.com/office/drawing/2014/main" id="{3A9E174F-EF15-77A4-3D05-913A965D5756}"/>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04E1D99B-63FE-0ECD-FBD2-75575240AA41}"/>
              </a:ext>
            </a:extLst>
          </p:cNvPr>
          <p:cNvSpPr txBox="1"/>
          <p:nvPr/>
        </p:nvSpPr>
        <p:spPr>
          <a:xfrm>
            <a:off x="503583" y="1329284"/>
            <a:ext cx="11184834" cy="3416320"/>
          </a:xfrm>
          <a:prstGeom prst="rect">
            <a:avLst/>
          </a:prstGeom>
          <a:noFill/>
        </p:spPr>
        <p:txBody>
          <a:bodyPr wrap="square">
            <a:spAutoFit/>
          </a:bodyPr>
          <a:lstStyle/>
          <a:p>
            <a:pPr>
              <a:lnSpc>
                <a:spcPct val="150000"/>
              </a:lnSpc>
              <a:spcBef>
                <a:spcPts val="1200"/>
              </a:spcBef>
              <a:spcAft>
                <a:spcPts val="1200"/>
              </a:spcAft>
            </a:pPr>
            <a:r>
              <a:rPr lang="en-US" sz="3200" b="1" dirty="0"/>
              <a:t>Permanency Planning</a:t>
            </a:r>
          </a:p>
          <a:p>
            <a:pPr marL="457200" indent="-457200">
              <a:spcBef>
                <a:spcPts val="1200"/>
              </a:spcBef>
              <a:spcAft>
                <a:spcPts val="1200"/>
              </a:spcAft>
              <a:buFont typeface="Arial" panose="020B0604020202020204" pitchFamily="34" charset="0"/>
              <a:buChar char="•"/>
            </a:pPr>
            <a:r>
              <a:rPr lang="en-US" sz="3200" dirty="0"/>
              <a:t>Within </a:t>
            </a:r>
            <a:r>
              <a:rPr lang="en-US" sz="3200" b="1" dirty="0"/>
              <a:t>10 days of removal </a:t>
            </a:r>
            <a:r>
              <a:rPr lang="en-US" sz="3200" dirty="0"/>
              <a:t>the family time plan form must be completed – may be done by either CPS or Permanency </a:t>
            </a:r>
            <a:endParaRPr lang="en-US" sz="3200" b="1" dirty="0"/>
          </a:p>
          <a:p>
            <a:pPr marL="457200" indent="-457200">
              <a:spcBef>
                <a:spcPts val="1200"/>
              </a:spcBef>
              <a:spcAft>
                <a:spcPts val="1200"/>
              </a:spcAft>
              <a:buFont typeface="Arial" panose="020B0604020202020204" pitchFamily="34" charset="0"/>
              <a:buChar char="•"/>
            </a:pPr>
            <a:r>
              <a:rPr lang="en-US" sz="3200" dirty="0"/>
              <a:t>Within </a:t>
            </a:r>
            <a:r>
              <a:rPr lang="en-US" sz="3200" b="1" dirty="0"/>
              <a:t>one month after removal </a:t>
            </a:r>
            <a:r>
              <a:rPr lang="en-US" sz="3200" dirty="0"/>
              <a:t>a sibling family time is expected to be scheduled and documented </a:t>
            </a:r>
          </a:p>
        </p:txBody>
      </p:sp>
    </p:spTree>
    <p:extLst>
      <p:ext uri="{BB962C8B-B14F-4D97-AF65-F5344CB8AC3E}">
        <p14:creationId xmlns:p14="http://schemas.microsoft.com/office/powerpoint/2010/main" val="3589249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5F872-B6E4-0174-0991-60D64C3DD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6C67F-7EE2-3858-293D-018DF536FC28}"/>
              </a:ext>
            </a:extLst>
          </p:cNvPr>
          <p:cNvSpPr>
            <a:spLocks noGrp="1"/>
          </p:cNvSpPr>
          <p:nvPr>
            <p:ph type="title"/>
          </p:nvPr>
        </p:nvSpPr>
        <p:spPr>
          <a:xfrm>
            <a:off x="467253" y="137420"/>
            <a:ext cx="11171582" cy="708301"/>
          </a:xfrm>
        </p:spPr>
        <p:txBody>
          <a:bodyPr/>
          <a:lstStyle/>
          <a:p>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Family Time Plan Timeframes</a:t>
            </a:r>
            <a:endParaRPr lang="en-US" dirty="0"/>
          </a:p>
        </p:txBody>
      </p:sp>
      <p:pic>
        <p:nvPicPr>
          <p:cNvPr id="6" name="Content Placeholder 5">
            <a:extLst>
              <a:ext uri="{FF2B5EF4-FFF2-40B4-BE49-F238E27FC236}">
                <a16:creationId xmlns:a16="http://schemas.microsoft.com/office/drawing/2014/main" id="{BA7C6AE8-669E-E2E9-0367-B2EEFE8DD6DF}"/>
              </a:ext>
            </a:extLst>
          </p:cNvPr>
          <p:cNvPicPr>
            <a:picLocks noGrp="1" noChangeAspect="1"/>
          </p:cNvPicPr>
          <p:nvPr>
            <p:ph idx="1"/>
          </p:nvPr>
        </p:nvPicPr>
        <p:blipFill>
          <a:blip r:embed="rId2"/>
          <a:stretch>
            <a:fillRect/>
          </a:stretch>
        </p:blipFill>
        <p:spPr>
          <a:xfrm flipV="1">
            <a:off x="467253" y="999505"/>
            <a:ext cx="11027464" cy="190744"/>
          </a:xfrm>
          <a:prstGeom prst="rect">
            <a:avLst/>
          </a:prstGeom>
        </p:spPr>
      </p:pic>
      <p:pic>
        <p:nvPicPr>
          <p:cNvPr id="4" name="Picture 3">
            <a:extLst>
              <a:ext uri="{FF2B5EF4-FFF2-40B4-BE49-F238E27FC236}">
                <a16:creationId xmlns:a16="http://schemas.microsoft.com/office/drawing/2014/main" id="{B175F6F1-778E-2D05-A2F1-CC14508B488F}"/>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67D9ED8B-6CFF-4D42-E1B6-6299DECB538C}"/>
              </a:ext>
            </a:extLst>
          </p:cNvPr>
          <p:cNvSpPr txBox="1"/>
          <p:nvPr/>
        </p:nvSpPr>
        <p:spPr>
          <a:xfrm>
            <a:off x="503583" y="1344033"/>
            <a:ext cx="11184834" cy="4915000"/>
          </a:xfrm>
          <a:prstGeom prst="rect">
            <a:avLst/>
          </a:prstGeom>
          <a:noFill/>
        </p:spPr>
        <p:txBody>
          <a:bodyPr wrap="square">
            <a:spAutoFit/>
          </a:bodyPr>
          <a:lstStyle/>
          <a:p>
            <a:pPr>
              <a:lnSpc>
                <a:spcPct val="150000"/>
              </a:lnSpc>
              <a:spcBef>
                <a:spcPts val="600"/>
              </a:spcBef>
              <a:spcAft>
                <a:spcPts val="600"/>
              </a:spcAft>
            </a:pPr>
            <a:r>
              <a:rPr lang="en-US" sz="3200" b="1" dirty="0"/>
              <a:t>Permanency Planning</a:t>
            </a:r>
          </a:p>
          <a:p>
            <a:pPr marL="457200" indent="-457200">
              <a:lnSpc>
                <a:spcPct val="150000"/>
              </a:lnSpc>
              <a:spcBef>
                <a:spcPts val="600"/>
              </a:spcBef>
              <a:spcAft>
                <a:spcPts val="600"/>
              </a:spcAft>
              <a:buFont typeface="Arial" panose="020B0604020202020204" pitchFamily="34" charset="0"/>
              <a:buChar char="•"/>
            </a:pPr>
            <a:r>
              <a:rPr lang="en-US" sz="3200" b="1" dirty="0"/>
              <a:t>Every 30 days </a:t>
            </a:r>
            <a:r>
              <a:rPr lang="en-US" sz="3200" dirty="0"/>
              <a:t>the Family Time Plan is reviewed</a:t>
            </a:r>
          </a:p>
          <a:p>
            <a:pPr marL="914400" lvl="1" indent="-457200">
              <a:lnSpc>
                <a:spcPct val="150000"/>
              </a:lnSpc>
              <a:spcBef>
                <a:spcPts val="600"/>
              </a:spcBef>
              <a:spcAft>
                <a:spcPts val="600"/>
              </a:spcAft>
              <a:buFont typeface="Courier New" panose="02070309020205020404" pitchFamily="49" charset="0"/>
              <a:buChar char="o"/>
            </a:pPr>
            <a:r>
              <a:rPr lang="en-US" sz="3200" dirty="0"/>
              <a:t>Family time plans are to be reviewed and updated as the case progresses </a:t>
            </a:r>
          </a:p>
          <a:p>
            <a:pPr marL="914400" lvl="1" indent="-457200">
              <a:lnSpc>
                <a:spcPct val="150000"/>
              </a:lnSpc>
              <a:spcBef>
                <a:spcPts val="600"/>
              </a:spcBef>
              <a:spcAft>
                <a:spcPts val="600"/>
              </a:spcAft>
              <a:buFont typeface="Courier New" panose="02070309020205020404" pitchFamily="49" charset="0"/>
              <a:buChar char="o"/>
            </a:pPr>
            <a:r>
              <a:rPr lang="en-US" sz="3200" dirty="0"/>
              <a:t>Allows for moving to less restrictive level of supervision as parents progress</a:t>
            </a:r>
          </a:p>
        </p:txBody>
      </p:sp>
    </p:spTree>
    <p:extLst>
      <p:ext uri="{BB962C8B-B14F-4D97-AF65-F5344CB8AC3E}">
        <p14:creationId xmlns:p14="http://schemas.microsoft.com/office/powerpoint/2010/main" val="331169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8740-2C4B-D47B-4767-CB489886A29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White spiraling stairs">
            <a:extLst>
              <a:ext uri="{FF2B5EF4-FFF2-40B4-BE49-F238E27FC236}">
                <a16:creationId xmlns:a16="http://schemas.microsoft.com/office/drawing/2014/main" id="{15668EB9-19A4-B911-52DE-8B2889391E45}"/>
              </a:ext>
            </a:extLst>
          </p:cNvPr>
          <p:cNvPicPr>
            <a:picLocks noChangeAspect="1"/>
          </p:cNvPicPr>
          <p:nvPr/>
        </p:nvPicPr>
        <p:blipFill>
          <a:blip r:embed="rId3">
            <a:extLst>
              <a:ext uri="{28A0092B-C50C-407E-A947-70E740481C1C}">
                <a14:useLocalDpi xmlns:a14="http://schemas.microsoft.com/office/drawing/2010/main" val="0"/>
              </a:ext>
            </a:extLst>
          </a:blip>
          <a:srcRect t="1496"/>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0FF20-E2BF-2729-1736-00DFEA6E7827}"/>
              </a:ext>
            </a:extLst>
          </p:cNvPr>
          <p:cNvSpPr>
            <a:spLocks noGrp="1"/>
          </p:cNvSpPr>
          <p:nvPr>
            <p:ph type="title"/>
          </p:nvPr>
        </p:nvSpPr>
        <p:spPr>
          <a:xfrm>
            <a:off x="838200" y="365125"/>
            <a:ext cx="4795684" cy="1434178"/>
          </a:xfrm>
        </p:spPr>
        <p:txBody>
          <a:bodyPr>
            <a:normAutofit/>
          </a:bodyPr>
          <a:lstStyle/>
          <a:p>
            <a:r>
              <a:rPr lang="en-US" sz="3200" b="1" dirty="0"/>
              <a:t>Levels Of Supervision In Family Time</a:t>
            </a:r>
          </a:p>
        </p:txBody>
      </p:sp>
      <p:sp>
        <p:nvSpPr>
          <p:cNvPr id="3" name="Content Placeholder 2">
            <a:extLst>
              <a:ext uri="{FF2B5EF4-FFF2-40B4-BE49-F238E27FC236}">
                <a16:creationId xmlns:a16="http://schemas.microsoft.com/office/drawing/2014/main" id="{0AAF9B05-4C65-E169-C188-65226D6C1C8B}"/>
              </a:ext>
            </a:extLst>
          </p:cNvPr>
          <p:cNvSpPr>
            <a:spLocks noGrp="1"/>
          </p:cNvSpPr>
          <p:nvPr>
            <p:ph idx="1"/>
          </p:nvPr>
        </p:nvSpPr>
        <p:spPr>
          <a:xfrm>
            <a:off x="838200" y="2109019"/>
            <a:ext cx="5901813" cy="4383856"/>
          </a:xfrm>
        </p:spPr>
        <p:txBody>
          <a:bodyPr>
            <a:noAutofit/>
          </a:bodyPr>
          <a:lstStyle/>
          <a:p>
            <a:pPr>
              <a:spcBef>
                <a:spcPts val="1200"/>
              </a:spcBef>
              <a:spcAft>
                <a:spcPts val="1200"/>
              </a:spcAft>
            </a:pPr>
            <a:r>
              <a:rPr lang="en-US" dirty="0"/>
              <a:t>Unsupervised: least restrictive</a:t>
            </a:r>
          </a:p>
          <a:p>
            <a:pPr>
              <a:spcBef>
                <a:spcPts val="1200"/>
              </a:spcBef>
              <a:spcAft>
                <a:spcPts val="1200"/>
              </a:spcAft>
            </a:pPr>
            <a:r>
              <a:rPr lang="en-US" dirty="0"/>
              <a:t>Monitored</a:t>
            </a:r>
          </a:p>
          <a:p>
            <a:pPr>
              <a:spcBef>
                <a:spcPts val="1200"/>
              </a:spcBef>
              <a:spcAft>
                <a:spcPts val="1200"/>
              </a:spcAft>
            </a:pPr>
            <a:r>
              <a:rPr lang="en-US" dirty="0"/>
              <a:t>Observed</a:t>
            </a:r>
          </a:p>
          <a:p>
            <a:pPr>
              <a:spcBef>
                <a:spcPts val="1200"/>
              </a:spcBef>
              <a:spcAft>
                <a:spcPts val="1200"/>
              </a:spcAft>
            </a:pPr>
            <a:r>
              <a:rPr lang="en-US" dirty="0"/>
              <a:t>Supervised</a:t>
            </a:r>
          </a:p>
          <a:p>
            <a:pPr>
              <a:spcBef>
                <a:spcPts val="1200"/>
              </a:spcBef>
              <a:spcAft>
                <a:spcPts val="1200"/>
              </a:spcAft>
            </a:pPr>
            <a:r>
              <a:rPr lang="en-US" dirty="0"/>
              <a:t>Therapeutic: most restrictive </a:t>
            </a:r>
          </a:p>
        </p:txBody>
      </p:sp>
      <p:pic>
        <p:nvPicPr>
          <p:cNvPr id="4" name="Picture 3">
            <a:extLst>
              <a:ext uri="{FF2B5EF4-FFF2-40B4-BE49-F238E27FC236}">
                <a16:creationId xmlns:a16="http://schemas.microsoft.com/office/drawing/2014/main" id="{BB92F472-34F7-D3C6-D078-F401EF397F65}"/>
              </a:ext>
            </a:extLst>
          </p:cNvPr>
          <p:cNvPicPr>
            <a:picLocks noChangeAspect="1"/>
          </p:cNvPicPr>
          <p:nvPr/>
        </p:nvPicPr>
        <p:blipFill>
          <a:blip r:embed="rId4"/>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115761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B524D2-83CE-E23E-EB6E-512E281DD4E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hite spiraling stairs">
            <a:extLst>
              <a:ext uri="{FF2B5EF4-FFF2-40B4-BE49-F238E27FC236}">
                <a16:creationId xmlns:a16="http://schemas.microsoft.com/office/drawing/2014/main" id="{C184559F-FE91-9DE7-816A-E2F3ADFC58F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496"/>
          <a:stretch>
            <a:fillRect/>
          </a:stretch>
        </p:blipFill>
        <p:spPr>
          <a:xfrm>
            <a:off x="1"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79DE27-8B39-0736-5F55-9214A232309C}"/>
              </a:ext>
            </a:extLst>
          </p:cNvPr>
          <p:cNvSpPr>
            <a:spLocks noGrp="1"/>
          </p:cNvSpPr>
          <p:nvPr>
            <p:ph type="title"/>
          </p:nvPr>
        </p:nvSpPr>
        <p:spPr>
          <a:xfrm>
            <a:off x="6588259" y="79075"/>
            <a:ext cx="3233055" cy="985693"/>
          </a:xfrm>
        </p:spPr>
        <p:txBody>
          <a:bodyPr>
            <a:normAutofit/>
          </a:bodyPr>
          <a:lstStyle/>
          <a:p>
            <a:r>
              <a:rPr lang="en-US" sz="3200" b="1" dirty="0"/>
              <a:t>UNSUPERVISED</a:t>
            </a:r>
          </a:p>
        </p:txBody>
      </p:sp>
      <p:sp>
        <p:nvSpPr>
          <p:cNvPr id="3" name="Content Placeholder 2">
            <a:extLst>
              <a:ext uri="{FF2B5EF4-FFF2-40B4-BE49-F238E27FC236}">
                <a16:creationId xmlns:a16="http://schemas.microsoft.com/office/drawing/2014/main" id="{B4272798-2BB9-C2F0-6D09-32F25F90EA10}"/>
              </a:ext>
            </a:extLst>
          </p:cNvPr>
          <p:cNvSpPr>
            <a:spLocks noGrp="1"/>
          </p:cNvSpPr>
          <p:nvPr>
            <p:ph idx="1"/>
          </p:nvPr>
        </p:nvSpPr>
        <p:spPr>
          <a:xfrm>
            <a:off x="4247536" y="1064768"/>
            <a:ext cx="7506930" cy="4933621"/>
          </a:xfrm>
        </p:spPr>
        <p:txBody>
          <a:bodyPr>
            <a:noAutofit/>
          </a:bodyPr>
          <a:lstStyle/>
          <a:p>
            <a:pPr marL="0" indent="0">
              <a:spcBef>
                <a:spcPts val="1200"/>
              </a:spcBef>
              <a:spcAft>
                <a:spcPts val="1200"/>
              </a:spcAft>
              <a:buNone/>
            </a:pPr>
            <a:r>
              <a:rPr lang="en-US" dirty="0"/>
              <a:t>Parent and child spend time together without a monitor present, may range from an hour to an overnight visit.</a:t>
            </a:r>
          </a:p>
          <a:p>
            <a:pPr marL="0" indent="0">
              <a:spcBef>
                <a:spcPts val="1200"/>
              </a:spcBef>
              <a:spcAft>
                <a:spcPts val="1200"/>
              </a:spcAft>
              <a:buNone/>
            </a:pPr>
            <a:r>
              <a:rPr lang="en-US" b="1" dirty="0"/>
              <a:t>Judicial Considerations:</a:t>
            </a:r>
          </a:p>
          <a:p>
            <a:pPr>
              <a:spcBef>
                <a:spcPts val="1200"/>
              </a:spcBef>
              <a:spcAft>
                <a:spcPts val="1200"/>
              </a:spcAft>
            </a:pPr>
            <a:r>
              <a:rPr lang="en-US" b="1" dirty="0"/>
              <a:t>How long has the Unsupervised been occurring?</a:t>
            </a:r>
          </a:p>
          <a:p>
            <a:pPr>
              <a:spcBef>
                <a:spcPts val="1200"/>
              </a:spcBef>
              <a:spcAft>
                <a:spcPts val="1200"/>
              </a:spcAft>
            </a:pPr>
            <a:r>
              <a:rPr lang="en-US" b="1" dirty="0"/>
              <a:t>What are the next steps to move towards TR?</a:t>
            </a:r>
          </a:p>
        </p:txBody>
      </p:sp>
      <p:pic>
        <p:nvPicPr>
          <p:cNvPr id="4" name="Picture 3">
            <a:extLst>
              <a:ext uri="{FF2B5EF4-FFF2-40B4-BE49-F238E27FC236}">
                <a16:creationId xmlns:a16="http://schemas.microsoft.com/office/drawing/2014/main" id="{8F3B959F-AACF-7407-B29E-655C69DDB620}"/>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257300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8A3E01-3BD8-6720-1FCA-2F58A3A59A4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hite spiraling stairs">
            <a:extLst>
              <a:ext uri="{FF2B5EF4-FFF2-40B4-BE49-F238E27FC236}">
                <a16:creationId xmlns:a16="http://schemas.microsoft.com/office/drawing/2014/main" id="{22A05752-2457-6143-B3B3-94F17CC65AB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496"/>
          <a:stretch>
            <a:fillRect/>
          </a:stretch>
        </p:blipFill>
        <p:spPr>
          <a:xfrm>
            <a:off x="2522356"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FE639E-E6CB-94B1-9319-30D79C63F74E}"/>
              </a:ext>
            </a:extLst>
          </p:cNvPr>
          <p:cNvSpPr>
            <a:spLocks noGrp="1"/>
          </p:cNvSpPr>
          <p:nvPr>
            <p:ph type="title"/>
          </p:nvPr>
        </p:nvSpPr>
        <p:spPr>
          <a:xfrm>
            <a:off x="2351797" y="232385"/>
            <a:ext cx="2686665" cy="652514"/>
          </a:xfrm>
        </p:spPr>
        <p:txBody>
          <a:bodyPr>
            <a:normAutofit/>
          </a:bodyPr>
          <a:lstStyle/>
          <a:p>
            <a:r>
              <a:rPr lang="en-US" sz="3200" b="1" dirty="0"/>
              <a:t>MONITORED</a:t>
            </a:r>
          </a:p>
        </p:txBody>
      </p:sp>
      <p:sp>
        <p:nvSpPr>
          <p:cNvPr id="3" name="Content Placeholder 2">
            <a:extLst>
              <a:ext uri="{FF2B5EF4-FFF2-40B4-BE49-F238E27FC236}">
                <a16:creationId xmlns:a16="http://schemas.microsoft.com/office/drawing/2014/main" id="{9137195F-94C3-A19B-D7BB-0C1D6CD22CC3}"/>
              </a:ext>
            </a:extLst>
          </p:cNvPr>
          <p:cNvSpPr>
            <a:spLocks noGrp="1"/>
          </p:cNvSpPr>
          <p:nvPr>
            <p:ph idx="1"/>
          </p:nvPr>
        </p:nvSpPr>
        <p:spPr>
          <a:xfrm>
            <a:off x="442830" y="1117284"/>
            <a:ext cx="6845710" cy="4525144"/>
          </a:xfrm>
        </p:spPr>
        <p:txBody>
          <a:bodyPr>
            <a:noAutofit/>
          </a:bodyPr>
          <a:lstStyle/>
          <a:p>
            <a:pPr marL="0" indent="0">
              <a:spcBef>
                <a:spcPts val="600"/>
              </a:spcBef>
              <a:spcAft>
                <a:spcPts val="600"/>
              </a:spcAft>
              <a:buNone/>
            </a:pPr>
            <a:r>
              <a:rPr lang="en-US" dirty="0"/>
              <a:t>A monitor provides intermittent contact during FT to ensure the plan is followed. DHS or the approved monitor will be present for part – but not all – of the visit. </a:t>
            </a:r>
          </a:p>
          <a:p>
            <a:pPr marL="0" indent="0">
              <a:spcBef>
                <a:spcPts val="600"/>
              </a:spcBef>
              <a:spcAft>
                <a:spcPts val="600"/>
              </a:spcAft>
              <a:buNone/>
            </a:pPr>
            <a:r>
              <a:rPr lang="en-US" b="1" dirty="0"/>
              <a:t>Judicial Considerations: </a:t>
            </a:r>
          </a:p>
          <a:p>
            <a:pPr>
              <a:spcBef>
                <a:spcPts val="600"/>
              </a:spcBef>
              <a:spcAft>
                <a:spcPts val="600"/>
              </a:spcAft>
            </a:pPr>
            <a:r>
              <a:rPr lang="en-US" b="1" dirty="0"/>
              <a:t>What safety concerns require partial monitoring?</a:t>
            </a:r>
          </a:p>
          <a:p>
            <a:pPr>
              <a:spcBef>
                <a:spcPts val="600"/>
              </a:spcBef>
              <a:spcAft>
                <a:spcPts val="600"/>
              </a:spcAft>
            </a:pPr>
            <a:r>
              <a:rPr lang="en-US" b="1" dirty="0"/>
              <a:t>Is there a clear plan to move to unsupervised?</a:t>
            </a:r>
          </a:p>
        </p:txBody>
      </p:sp>
      <p:pic>
        <p:nvPicPr>
          <p:cNvPr id="4" name="Picture 3">
            <a:extLst>
              <a:ext uri="{FF2B5EF4-FFF2-40B4-BE49-F238E27FC236}">
                <a16:creationId xmlns:a16="http://schemas.microsoft.com/office/drawing/2014/main" id="{7CC1125F-9FDD-737C-56C6-554E63FB5BA9}"/>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3577324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2FBB03-CF8F-F54A-2A60-8D30EE36079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hite spiraling stairs">
            <a:extLst>
              <a:ext uri="{FF2B5EF4-FFF2-40B4-BE49-F238E27FC236}">
                <a16:creationId xmlns:a16="http://schemas.microsoft.com/office/drawing/2014/main" id="{4C65FE67-7C90-1C2B-5B91-E281CD1C102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496"/>
          <a:stretch>
            <a:fillRect/>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07A11F-06F5-6BDB-2374-8D6F38FD4C6A}"/>
              </a:ext>
            </a:extLst>
          </p:cNvPr>
          <p:cNvSpPr>
            <a:spLocks noGrp="1"/>
          </p:cNvSpPr>
          <p:nvPr>
            <p:ph type="title"/>
          </p:nvPr>
        </p:nvSpPr>
        <p:spPr>
          <a:xfrm>
            <a:off x="6838817" y="252802"/>
            <a:ext cx="2526790" cy="711507"/>
          </a:xfrm>
        </p:spPr>
        <p:txBody>
          <a:bodyPr>
            <a:normAutofit/>
          </a:bodyPr>
          <a:lstStyle/>
          <a:p>
            <a:r>
              <a:rPr lang="en-US" sz="3200" b="1" dirty="0"/>
              <a:t>OBSERVED</a:t>
            </a:r>
          </a:p>
        </p:txBody>
      </p:sp>
      <p:sp>
        <p:nvSpPr>
          <p:cNvPr id="3" name="Content Placeholder 2">
            <a:extLst>
              <a:ext uri="{FF2B5EF4-FFF2-40B4-BE49-F238E27FC236}">
                <a16:creationId xmlns:a16="http://schemas.microsoft.com/office/drawing/2014/main" id="{F9019E15-18C7-79A1-73C9-1F5E019AEBF7}"/>
              </a:ext>
            </a:extLst>
          </p:cNvPr>
          <p:cNvSpPr>
            <a:spLocks noGrp="1"/>
          </p:cNvSpPr>
          <p:nvPr>
            <p:ph idx="1"/>
          </p:nvPr>
        </p:nvSpPr>
        <p:spPr>
          <a:xfrm>
            <a:off x="4277033" y="1090709"/>
            <a:ext cx="7650358" cy="5324839"/>
          </a:xfrm>
        </p:spPr>
        <p:txBody>
          <a:bodyPr>
            <a:noAutofit/>
          </a:bodyPr>
          <a:lstStyle/>
          <a:p>
            <a:pPr marL="0" indent="0">
              <a:lnSpc>
                <a:spcPct val="100000"/>
              </a:lnSpc>
              <a:spcBef>
                <a:spcPts val="1200"/>
              </a:spcBef>
              <a:spcAft>
                <a:spcPts val="1200"/>
              </a:spcAft>
              <a:buNone/>
            </a:pPr>
            <a:r>
              <a:rPr lang="en-US" sz="2800" dirty="0"/>
              <a:t>Monitor is close enough to observe the parent and child but is not required to hear everything said. Parent may have some time alone with child if safety is ensured (i.e. bathroom trips)</a:t>
            </a:r>
          </a:p>
          <a:p>
            <a:pPr marL="0" indent="0">
              <a:lnSpc>
                <a:spcPct val="100000"/>
              </a:lnSpc>
              <a:spcBef>
                <a:spcPts val="400"/>
              </a:spcBef>
              <a:spcAft>
                <a:spcPts val="400"/>
              </a:spcAft>
              <a:buNone/>
            </a:pPr>
            <a:r>
              <a:rPr lang="en-US" b="1" dirty="0"/>
              <a:t>Judicial Considerations: </a:t>
            </a:r>
          </a:p>
          <a:p>
            <a:pPr>
              <a:lnSpc>
                <a:spcPct val="100000"/>
              </a:lnSpc>
              <a:spcBef>
                <a:spcPts val="400"/>
              </a:spcBef>
              <a:spcAft>
                <a:spcPts val="400"/>
              </a:spcAft>
            </a:pPr>
            <a:r>
              <a:rPr lang="en-US" b="1" dirty="0"/>
              <a:t>What safety concerns requires observed monitoring?</a:t>
            </a:r>
          </a:p>
          <a:p>
            <a:pPr>
              <a:lnSpc>
                <a:spcPct val="100000"/>
              </a:lnSpc>
              <a:spcBef>
                <a:spcPts val="400"/>
              </a:spcBef>
              <a:spcAft>
                <a:spcPts val="400"/>
              </a:spcAft>
            </a:pPr>
            <a:r>
              <a:rPr lang="en-US" b="1" dirty="0"/>
              <a:t>What conditions prevent moving to monitored?</a:t>
            </a:r>
          </a:p>
        </p:txBody>
      </p:sp>
      <p:pic>
        <p:nvPicPr>
          <p:cNvPr id="4" name="Picture 3">
            <a:extLst>
              <a:ext uri="{FF2B5EF4-FFF2-40B4-BE49-F238E27FC236}">
                <a16:creationId xmlns:a16="http://schemas.microsoft.com/office/drawing/2014/main" id="{2D2EEEA6-3CD8-06BE-0711-2B4E8706C4EC}"/>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348900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C52D3C-C564-90D8-9128-F3FC8878E74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hite spiraling stairs">
            <a:extLst>
              <a:ext uri="{FF2B5EF4-FFF2-40B4-BE49-F238E27FC236}">
                <a16:creationId xmlns:a16="http://schemas.microsoft.com/office/drawing/2014/main" id="{0C74DDA8-BCB9-4598-456D-F55F11AB7410}"/>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496"/>
          <a:stretch>
            <a:fillRect/>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4F613-5753-13F7-87C3-A3DACDC63220}"/>
              </a:ext>
            </a:extLst>
          </p:cNvPr>
          <p:cNvSpPr>
            <a:spLocks noGrp="1"/>
          </p:cNvSpPr>
          <p:nvPr>
            <p:ph type="title"/>
          </p:nvPr>
        </p:nvSpPr>
        <p:spPr>
          <a:xfrm>
            <a:off x="2425539" y="217636"/>
            <a:ext cx="2539181" cy="637765"/>
          </a:xfrm>
        </p:spPr>
        <p:txBody>
          <a:bodyPr>
            <a:normAutofit/>
          </a:bodyPr>
          <a:lstStyle/>
          <a:p>
            <a:r>
              <a:rPr lang="en-US" sz="3200" b="1" dirty="0"/>
              <a:t>SUPERVISED</a:t>
            </a:r>
          </a:p>
        </p:txBody>
      </p:sp>
      <p:sp>
        <p:nvSpPr>
          <p:cNvPr id="3" name="Content Placeholder 2">
            <a:extLst>
              <a:ext uri="{FF2B5EF4-FFF2-40B4-BE49-F238E27FC236}">
                <a16:creationId xmlns:a16="http://schemas.microsoft.com/office/drawing/2014/main" id="{97EE598C-00FC-17A0-9784-C95BECB3175A}"/>
              </a:ext>
            </a:extLst>
          </p:cNvPr>
          <p:cNvSpPr>
            <a:spLocks noGrp="1"/>
          </p:cNvSpPr>
          <p:nvPr>
            <p:ph idx="1"/>
          </p:nvPr>
        </p:nvSpPr>
        <p:spPr>
          <a:xfrm>
            <a:off x="460222" y="1073037"/>
            <a:ext cx="6668729" cy="5103926"/>
          </a:xfrm>
        </p:spPr>
        <p:txBody>
          <a:bodyPr>
            <a:noAutofit/>
          </a:bodyPr>
          <a:lstStyle/>
          <a:p>
            <a:pPr marL="0" indent="0">
              <a:spcBef>
                <a:spcPts val="600"/>
              </a:spcBef>
              <a:spcAft>
                <a:spcPts val="600"/>
              </a:spcAft>
              <a:buNone/>
            </a:pPr>
            <a:r>
              <a:rPr lang="en-US" dirty="0"/>
              <a:t>Monitor is in the same room with parent and child, able to see and hear everything. Used when close oversight is needed to ensure the child’s safety and adherence to the FT plan.</a:t>
            </a:r>
          </a:p>
          <a:p>
            <a:pPr marL="0" indent="0">
              <a:spcBef>
                <a:spcPts val="600"/>
              </a:spcBef>
              <a:spcAft>
                <a:spcPts val="600"/>
              </a:spcAft>
              <a:buNone/>
            </a:pPr>
            <a:r>
              <a:rPr lang="en-US" b="1" dirty="0"/>
              <a:t>Judicial Considerations: </a:t>
            </a:r>
          </a:p>
          <a:p>
            <a:pPr>
              <a:spcBef>
                <a:spcPts val="600"/>
              </a:spcBef>
              <a:spcAft>
                <a:spcPts val="600"/>
              </a:spcAft>
            </a:pPr>
            <a:r>
              <a:rPr lang="en-US" b="1" dirty="0"/>
              <a:t>What is the safety concern requiring supervised monitoring?</a:t>
            </a:r>
          </a:p>
          <a:p>
            <a:pPr>
              <a:spcBef>
                <a:spcPts val="600"/>
              </a:spcBef>
              <a:spcAft>
                <a:spcPts val="600"/>
              </a:spcAft>
            </a:pPr>
            <a:r>
              <a:rPr lang="en-US" b="1" dirty="0"/>
              <a:t>What are the goals for parent to move to observed?</a:t>
            </a:r>
          </a:p>
        </p:txBody>
      </p:sp>
      <p:pic>
        <p:nvPicPr>
          <p:cNvPr id="4" name="Picture 3">
            <a:extLst>
              <a:ext uri="{FF2B5EF4-FFF2-40B4-BE49-F238E27FC236}">
                <a16:creationId xmlns:a16="http://schemas.microsoft.com/office/drawing/2014/main" id="{A1F68E28-21EC-A430-C284-F8EB2D4D9412}"/>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318003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Young woman crying">
            <a:extLst>
              <a:ext uri="{FF2B5EF4-FFF2-40B4-BE49-F238E27FC236}">
                <a16:creationId xmlns:a16="http://schemas.microsoft.com/office/drawing/2014/main" id="{35C37562-FE9D-CF39-A84A-A01641EC6B68}"/>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39CBFE-E938-8290-B4DF-2CC34714F4CC}"/>
              </a:ext>
            </a:extLst>
          </p:cNvPr>
          <p:cNvSpPr>
            <a:spLocks noGrp="1"/>
          </p:cNvSpPr>
          <p:nvPr>
            <p:ph idx="1"/>
          </p:nvPr>
        </p:nvSpPr>
        <p:spPr>
          <a:xfrm>
            <a:off x="838200" y="834887"/>
            <a:ext cx="4920343" cy="5657988"/>
          </a:xfrm>
        </p:spPr>
        <p:txBody>
          <a:bodyPr>
            <a:normAutofit fontScale="85000" lnSpcReduction="10000"/>
          </a:bodyPr>
          <a:lstStyle/>
          <a:p>
            <a:pPr marL="0" indent="0">
              <a:lnSpc>
                <a:spcPct val="150000"/>
              </a:lnSpc>
              <a:spcBef>
                <a:spcPts val="1200"/>
              </a:spcBef>
              <a:spcAft>
                <a:spcPts val="1200"/>
              </a:spcAft>
              <a:buNone/>
            </a:pPr>
            <a:r>
              <a:rPr lang="en-US" sz="3800" dirty="0"/>
              <a:t>In the past, children often went weeks or months without seeing their parents after removal, delays that contributed to trauma and poor case outcomes.</a:t>
            </a:r>
          </a:p>
          <a:p>
            <a:pPr marL="0" indent="0">
              <a:spcBef>
                <a:spcPts val="600"/>
              </a:spcBef>
              <a:spcAft>
                <a:spcPts val="600"/>
              </a:spcAft>
              <a:buNone/>
            </a:pPr>
            <a:endParaRPr lang="en-US" sz="2000" dirty="0"/>
          </a:p>
        </p:txBody>
      </p:sp>
      <p:pic>
        <p:nvPicPr>
          <p:cNvPr id="7" name="Picture 6">
            <a:extLst>
              <a:ext uri="{FF2B5EF4-FFF2-40B4-BE49-F238E27FC236}">
                <a16:creationId xmlns:a16="http://schemas.microsoft.com/office/drawing/2014/main" id="{FD340256-6A61-B118-D893-A0AD4BE4070C}"/>
              </a:ext>
            </a:extLst>
          </p:cNvPr>
          <p:cNvPicPr>
            <a:picLocks noChangeAspect="1"/>
          </p:cNvPicPr>
          <p:nvPr/>
        </p:nvPicPr>
        <p:blipFill>
          <a:blip r:embed="rId3"/>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2054858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7F6F40-0D70-FF2E-B6F6-474040D70C55}"/>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hite spiraling stairs">
            <a:extLst>
              <a:ext uri="{FF2B5EF4-FFF2-40B4-BE49-F238E27FC236}">
                <a16:creationId xmlns:a16="http://schemas.microsoft.com/office/drawing/2014/main" id="{E7FC941B-14BC-8B35-DD2B-6D85B4B9CE9D}"/>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496"/>
          <a:stretch>
            <a:fillRect/>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78B309-6FD4-18FE-E7A4-04EB4C09B656}"/>
              </a:ext>
            </a:extLst>
          </p:cNvPr>
          <p:cNvSpPr>
            <a:spLocks noGrp="1"/>
          </p:cNvSpPr>
          <p:nvPr>
            <p:ph type="title"/>
          </p:nvPr>
        </p:nvSpPr>
        <p:spPr>
          <a:xfrm>
            <a:off x="6747413" y="256305"/>
            <a:ext cx="3822189" cy="667262"/>
          </a:xfrm>
        </p:spPr>
        <p:txBody>
          <a:bodyPr>
            <a:normAutofit/>
          </a:bodyPr>
          <a:lstStyle/>
          <a:p>
            <a:r>
              <a:rPr lang="en-US" sz="3200" b="1" dirty="0"/>
              <a:t>THERAPEUTIC</a:t>
            </a:r>
          </a:p>
        </p:txBody>
      </p:sp>
      <p:sp>
        <p:nvSpPr>
          <p:cNvPr id="3" name="Content Placeholder 2">
            <a:extLst>
              <a:ext uri="{FF2B5EF4-FFF2-40B4-BE49-F238E27FC236}">
                <a16:creationId xmlns:a16="http://schemas.microsoft.com/office/drawing/2014/main" id="{69AE7AE1-26BC-12CC-F6CE-32B9A6EF4899}"/>
              </a:ext>
            </a:extLst>
          </p:cNvPr>
          <p:cNvSpPr>
            <a:spLocks noGrp="1"/>
          </p:cNvSpPr>
          <p:nvPr>
            <p:ph idx="1"/>
          </p:nvPr>
        </p:nvSpPr>
        <p:spPr>
          <a:xfrm>
            <a:off x="4218040" y="1179862"/>
            <a:ext cx="7413330" cy="4997092"/>
          </a:xfrm>
        </p:spPr>
        <p:txBody>
          <a:bodyPr>
            <a:noAutofit/>
          </a:bodyPr>
          <a:lstStyle/>
          <a:p>
            <a:pPr marL="0" indent="0">
              <a:spcBef>
                <a:spcPts val="600"/>
              </a:spcBef>
              <a:spcAft>
                <a:spcPts val="600"/>
              </a:spcAft>
              <a:buNone/>
            </a:pPr>
            <a:r>
              <a:rPr lang="en-US" dirty="0"/>
              <a:t>FT is supervised by a professional with clinical expertise. Used when mental health concerns, behavioral health needs, or safety risks require therapeutic intervention.</a:t>
            </a:r>
          </a:p>
          <a:p>
            <a:pPr marL="0" indent="0">
              <a:spcBef>
                <a:spcPts val="400"/>
              </a:spcBef>
              <a:spcAft>
                <a:spcPts val="600"/>
              </a:spcAft>
              <a:buNone/>
            </a:pPr>
            <a:r>
              <a:rPr lang="en-US" b="1" dirty="0"/>
              <a:t>Judicial Considerations:</a:t>
            </a:r>
          </a:p>
          <a:p>
            <a:pPr>
              <a:spcBef>
                <a:spcPts val="400"/>
              </a:spcBef>
              <a:spcAft>
                <a:spcPts val="600"/>
              </a:spcAft>
            </a:pPr>
            <a:r>
              <a:rPr lang="en-US" b="1" dirty="0"/>
              <a:t>What interventions are in place to support moving to supervised?</a:t>
            </a:r>
          </a:p>
          <a:p>
            <a:pPr>
              <a:spcBef>
                <a:spcPts val="400"/>
              </a:spcBef>
              <a:spcAft>
                <a:spcPts val="600"/>
              </a:spcAft>
            </a:pPr>
            <a:r>
              <a:rPr lang="en-US" b="1" dirty="0"/>
              <a:t>Is the parent actively engaging in therapeutic process?</a:t>
            </a:r>
          </a:p>
        </p:txBody>
      </p:sp>
      <p:pic>
        <p:nvPicPr>
          <p:cNvPr id="4" name="Picture 3">
            <a:extLst>
              <a:ext uri="{FF2B5EF4-FFF2-40B4-BE49-F238E27FC236}">
                <a16:creationId xmlns:a16="http://schemas.microsoft.com/office/drawing/2014/main" id="{446EED02-2A2A-4C27-5136-4A8FE74277D3}"/>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11347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0A06A-CAFA-917D-EAAE-D49E55388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85697-4FE8-AABF-3309-53529ED03B94}"/>
              </a:ext>
            </a:extLst>
          </p:cNvPr>
          <p:cNvSpPr>
            <a:spLocks noGrp="1"/>
          </p:cNvSpPr>
          <p:nvPr>
            <p:ph type="title"/>
          </p:nvPr>
        </p:nvSpPr>
        <p:spPr>
          <a:xfrm>
            <a:off x="467253" y="137420"/>
            <a:ext cx="11171582" cy="708301"/>
          </a:xfrm>
        </p:spPr>
        <p:txBody>
          <a:bodyPr/>
          <a:lstStyle/>
          <a:p>
            <a:r>
              <a:rPr lang="en-US" sz="3200" dirty="0"/>
              <a:t>The Family Time Bench Card</a:t>
            </a:r>
            <a:endParaRPr lang="en-US" dirty="0"/>
          </a:p>
        </p:txBody>
      </p:sp>
      <p:pic>
        <p:nvPicPr>
          <p:cNvPr id="6" name="Content Placeholder 5">
            <a:extLst>
              <a:ext uri="{FF2B5EF4-FFF2-40B4-BE49-F238E27FC236}">
                <a16:creationId xmlns:a16="http://schemas.microsoft.com/office/drawing/2014/main" id="{C3930F34-E4E7-F08B-76D6-F9C5E074ADD7}"/>
              </a:ext>
            </a:extLst>
          </p:cNvPr>
          <p:cNvPicPr>
            <a:picLocks noGrp="1" noChangeAspect="1"/>
          </p:cNvPicPr>
          <p:nvPr>
            <p:ph idx="1"/>
          </p:nvPr>
        </p:nvPicPr>
        <p:blipFill>
          <a:blip r:embed="rId2"/>
          <a:stretch>
            <a:fillRect/>
          </a:stretch>
        </p:blipFill>
        <p:spPr>
          <a:xfrm flipV="1">
            <a:off x="467253" y="999505"/>
            <a:ext cx="11027464" cy="190744"/>
          </a:xfrm>
          <a:prstGeom prst="rect">
            <a:avLst/>
          </a:prstGeom>
        </p:spPr>
      </p:pic>
      <p:pic>
        <p:nvPicPr>
          <p:cNvPr id="4" name="Picture 3">
            <a:extLst>
              <a:ext uri="{FF2B5EF4-FFF2-40B4-BE49-F238E27FC236}">
                <a16:creationId xmlns:a16="http://schemas.microsoft.com/office/drawing/2014/main" id="{EC740DC9-A406-541A-9F10-FDF5303C8B4F}"/>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B934C71A-52C2-0A82-3BDD-013BB1D2F14D}"/>
              </a:ext>
            </a:extLst>
          </p:cNvPr>
          <p:cNvSpPr txBox="1"/>
          <p:nvPr/>
        </p:nvSpPr>
        <p:spPr>
          <a:xfrm>
            <a:off x="490330" y="1497816"/>
            <a:ext cx="11184834" cy="4278094"/>
          </a:xfrm>
          <a:prstGeom prst="rect">
            <a:avLst/>
          </a:prstGeom>
          <a:noFill/>
        </p:spPr>
        <p:txBody>
          <a:bodyPr wrap="square">
            <a:spAutoFit/>
          </a:bodyPr>
          <a:lstStyle/>
          <a:p>
            <a:pPr marL="457200" indent="-457200">
              <a:spcBef>
                <a:spcPts val="1200"/>
              </a:spcBef>
              <a:spcAft>
                <a:spcPts val="1200"/>
              </a:spcAft>
              <a:buFont typeface="Arial" panose="020B0604020202020204" pitchFamily="34" charset="0"/>
              <a:buChar char="•"/>
            </a:pPr>
            <a:r>
              <a:rPr lang="en-US" sz="3200" dirty="0"/>
              <a:t>Supports active monitoring and promoting progress in FT in all hearings</a:t>
            </a:r>
          </a:p>
          <a:p>
            <a:pPr marL="457200" indent="-457200">
              <a:spcBef>
                <a:spcPts val="1200"/>
              </a:spcBef>
              <a:spcAft>
                <a:spcPts val="1200"/>
              </a:spcAft>
              <a:buFont typeface="Arial" panose="020B0604020202020204" pitchFamily="34" charset="0"/>
              <a:buChar char="•"/>
            </a:pPr>
            <a:r>
              <a:rPr lang="en-US" sz="3200" dirty="0"/>
              <a:t>Enhances court oversight</a:t>
            </a:r>
          </a:p>
          <a:p>
            <a:pPr marL="457200" indent="-457200">
              <a:spcBef>
                <a:spcPts val="1200"/>
              </a:spcBef>
              <a:spcAft>
                <a:spcPts val="1200"/>
              </a:spcAft>
              <a:buFont typeface="Arial" panose="020B0604020202020204" pitchFamily="34" charset="0"/>
              <a:buChar char="•"/>
            </a:pPr>
            <a:r>
              <a:rPr lang="en-US" sz="3200" dirty="0"/>
              <a:t>Improves communication between parties</a:t>
            </a:r>
          </a:p>
          <a:p>
            <a:pPr marL="457200" indent="-457200">
              <a:spcBef>
                <a:spcPts val="1200"/>
              </a:spcBef>
              <a:spcAft>
                <a:spcPts val="1200"/>
              </a:spcAft>
              <a:buFont typeface="Arial" panose="020B0604020202020204" pitchFamily="34" charset="0"/>
              <a:buChar char="•"/>
            </a:pPr>
            <a:r>
              <a:rPr lang="en-US" sz="3200" dirty="0"/>
              <a:t>Ensures FT remains child-centered, safe, and purposeful</a:t>
            </a:r>
          </a:p>
          <a:p>
            <a:pPr marL="457200" indent="-457200">
              <a:spcBef>
                <a:spcPts val="1200"/>
              </a:spcBef>
              <a:spcAft>
                <a:spcPts val="1200"/>
              </a:spcAft>
              <a:buFont typeface="Arial" panose="020B0604020202020204" pitchFamily="34" charset="0"/>
              <a:buChar char="•"/>
            </a:pPr>
            <a:r>
              <a:rPr lang="en-US" sz="3200" dirty="0"/>
              <a:t>Encourages purposeful questions that drives case progress</a:t>
            </a:r>
          </a:p>
        </p:txBody>
      </p:sp>
    </p:spTree>
    <p:extLst>
      <p:ext uri="{BB962C8B-B14F-4D97-AF65-F5344CB8AC3E}">
        <p14:creationId xmlns:p14="http://schemas.microsoft.com/office/powerpoint/2010/main" val="137837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2220-9814-3F5D-AADF-2945BC8CE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CCFAE-AD7A-3840-0220-0CCFB861E260}"/>
              </a:ext>
            </a:extLst>
          </p:cNvPr>
          <p:cNvSpPr>
            <a:spLocks noGrp="1"/>
          </p:cNvSpPr>
          <p:nvPr>
            <p:ph type="title"/>
          </p:nvPr>
        </p:nvSpPr>
        <p:spPr>
          <a:xfrm>
            <a:off x="467253" y="137420"/>
            <a:ext cx="11171582" cy="708301"/>
          </a:xfrm>
        </p:spPr>
        <p:txBody>
          <a:bodyPr/>
          <a:lstStyle/>
          <a:p>
            <a:r>
              <a:rPr lang="en-US" sz="3200" dirty="0"/>
              <a:t>The Family Time Bench Card</a:t>
            </a:r>
            <a:endParaRPr lang="en-US" dirty="0"/>
          </a:p>
        </p:txBody>
      </p:sp>
      <p:pic>
        <p:nvPicPr>
          <p:cNvPr id="6" name="Content Placeholder 5">
            <a:extLst>
              <a:ext uri="{FF2B5EF4-FFF2-40B4-BE49-F238E27FC236}">
                <a16:creationId xmlns:a16="http://schemas.microsoft.com/office/drawing/2014/main" id="{ECACD1F3-9669-2000-9721-C1BB8B8584EC}"/>
              </a:ext>
            </a:extLst>
          </p:cNvPr>
          <p:cNvPicPr>
            <a:picLocks noGrp="1" noChangeAspect="1"/>
          </p:cNvPicPr>
          <p:nvPr>
            <p:ph idx="1"/>
          </p:nvPr>
        </p:nvPicPr>
        <p:blipFill>
          <a:blip r:embed="rId2"/>
          <a:stretch>
            <a:fillRect/>
          </a:stretch>
        </p:blipFill>
        <p:spPr>
          <a:xfrm flipV="1">
            <a:off x="467253" y="999505"/>
            <a:ext cx="11027464" cy="190744"/>
          </a:xfrm>
          <a:prstGeom prst="rect">
            <a:avLst/>
          </a:prstGeom>
        </p:spPr>
      </p:pic>
      <p:pic>
        <p:nvPicPr>
          <p:cNvPr id="4" name="Picture 3">
            <a:extLst>
              <a:ext uri="{FF2B5EF4-FFF2-40B4-BE49-F238E27FC236}">
                <a16:creationId xmlns:a16="http://schemas.microsoft.com/office/drawing/2014/main" id="{63C22D81-2C57-7105-28DD-4F5D7F61B7E5}"/>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602584DA-EBA3-A701-43DC-A99DCB0E0F68}"/>
              </a:ext>
            </a:extLst>
          </p:cNvPr>
          <p:cNvSpPr txBox="1"/>
          <p:nvPr/>
        </p:nvSpPr>
        <p:spPr>
          <a:xfrm>
            <a:off x="490330" y="1497816"/>
            <a:ext cx="11184834" cy="4278094"/>
          </a:xfrm>
          <a:prstGeom prst="rect">
            <a:avLst/>
          </a:prstGeom>
          <a:noFill/>
        </p:spPr>
        <p:txBody>
          <a:bodyPr wrap="square">
            <a:spAutoFit/>
          </a:bodyPr>
          <a:lstStyle/>
          <a:p>
            <a:pPr marL="457200" indent="-457200">
              <a:spcBef>
                <a:spcPts val="1200"/>
              </a:spcBef>
              <a:spcAft>
                <a:spcPts val="1200"/>
              </a:spcAft>
              <a:buFont typeface="Arial" panose="020B0604020202020204" pitchFamily="34" charset="0"/>
              <a:buChar char="•"/>
            </a:pPr>
            <a:r>
              <a:rPr lang="en-US" sz="3200" dirty="0"/>
              <a:t>Reinforces FT as a right of the child tied only to safety</a:t>
            </a:r>
          </a:p>
          <a:p>
            <a:pPr marL="457200" indent="-457200">
              <a:spcBef>
                <a:spcPts val="1200"/>
              </a:spcBef>
              <a:spcAft>
                <a:spcPts val="1200"/>
              </a:spcAft>
              <a:buFont typeface="Arial" panose="020B0604020202020204" pitchFamily="34" charset="0"/>
              <a:buChar char="•"/>
            </a:pPr>
            <a:r>
              <a:rPr lang="en-US" sz="3200" dirty="0"/>
              <a:t>Helps court and DHS align on expectations and timelines</a:t>
            </a:r>
          </a:p>
          <a:p>
            <a:pPr marL="457200" indent="-457200">
              <a:spcBef>
                <a:spcPts val="1200"/>
              </a:spcBef>
              <a:spcAft>
                <a:spcPts val="1200"/>
              </a:spcAft>
              <a:buFont typeface="Arial" panose="020B0604020202020204" pitchFamily="34" charset="0"/>
              <a:buChar char="•"/>
            </a:pPr>
            <a:r>
              <a:rPr lang="en-US" sz="3200" dirty="0"/>
              <a:t>Helps judges assess if FT is progressing safely</a:t>
            </a:r>
          </a:p>
          <a:p>
            <a:pPr marL="457200" indent="-457200">
              <a:spcBef>
                <a:spcPts val="1200"/>
              </a:spcBef>
              <a:spcAft>
                <a:spcPts val="1200"/>
              </a:spcAft>
              <a:buFont typeface="Arial" panose="020B0604020202020204" pitchFamily="34" charset="0"/>
              <a:buChar char="•"/>
            </a:pPr>
            <a:r>
              <a:rPr lang="en-US" sz="3200" dirty="0"/>
              <a:t>Identify what may be preventing progress and whether necessary supports are in place</a:t>
            </a:r>
          </a:p>
          <a:p>
            <a:pPr marL="457200" indent="-457200">
              <a:spcBef>
                <a:spcPts val="1200"/>
              </a:spcBef>
              <a:spcAft>
                <a:spcPts val="1200"/>
              </a:spcAft>
              <a:buFont typeface="Arial" panose="020B0604020202020204" pitchFamily="34" charset="0"/>
              <a:buChar char="•"/>
            </a:pPr>
            <a:r>
              <a:rPr lang="en-US" sz="3200" dirty="0"/>
              <a:t>Align hearing discussion with DHS policy and best practice</a:t>
            </a:r>
          </a:p>
        </p:txBody>
      </p:sp>
    </p:spTree>
    <p:extLst>
      <p:ext uri="{BB962C8B-B14F-4D97-AF65-F5344CB8AC3E}">
        <p14:creationId xmlns:p14="http://schemas.microsoft.com/office/powerpoint/2010/main" val="810118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E956BB-7CD1-0199-51A8-9CD3592197F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Parents playing with child">
            <a:extLst>
              <a:ext uri="{FF2B5EF4-FFF2-40B4-BE49-F238E27FC236}">
                <a16:creationId xmlns:a16="http://schemas.microsoft.com/office/drawing/2014/main" id="{4CCC4C8E-6166-4296-50CA-240139F9DCB8}"/>
              </a:ext>
            </a:extLst>
          </p:cNvPr>
          <p:cNvPicPr>
            <a:picLocks noChangeAspect="1"/>
          </p:cNvPicPr>
          <p:nvPr/>
        </p:nvPicPr>
        <p:blipFill>
          <a:blip r:embed="rId2">
            <a:extLst>
              <a:ext uri="{28A0092B-C50C-407E-A947-70E740481C1C}">
                <a14:useLocalDpi xmlns:a14="http://schemas.microsoft.com/office/drawing/2010/main" val="0"/>
              </a:ext>
            </a:extLst>
          </a:blip>
          <a:srcRect l="3422" r="2460" b="-1"/>
          <a:stretch>
            <a:fillRect/>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CBBA55-8E8C-BEB4-8630-AB67264E3D5D}"/>
              </a:ext>
            </a:extLst>
          </p:cNvPr>
          <p:cNvSpPr>
            <a:spLocks noGrp="1"/>
          </p:cNvSpPr>
          <p:nvPr>
            <p:ph type="title"/>
          </p:nvPr>
        </p:nvSpPr>
        <p:spPr>
          <a:xfrm>
            <a:off x="6846570" y="97633"/>
            <a:ext cx="5257799" cy="859612"/>
          </a:xfrm>
        </p:spPr>
        <p:txBody>
          <a:bodyPr>
            <a:normAutofit/>
          </a:bodyPr>
          <a:lstStyle/>
          <a:p>
            <a:r>
              <a:rPr lang="en-US" sz="3200" dirty="0"/>
              <a:t>Family Time General Prompts</a:t>
            </a:r>
          </a:p>
        </p:txBody>
      </p:sp>
      <p:sp>
        <p:nvSpPr>
          <p:cNvPr id="3" name="Content Placeholder 2">
            <a:extLst>
              <a:ext uri="{FF2B5EF4-FFF2-40B4-BE49-F238E27FC236}">
                <a16:creationId xmlns:a16="http://schemas.microsoft.com/office/drawing/2014/main" id="{82044573-A89A-EFFF-B04F-929C2FBBADB2}"/>
              </a:ext>
            </a:extLst>
          </p:cNvPr>
          <p:cNvSpPr>
            <a:spLocks noGrp="1"/>
          </p:cNvSpPr>
          <p:nvPr>
            <p:ph idx="1"/>
          </p:nvPr>
        </p:nvSpPr>
        <p:spPr>
          <a:xfrm>
            <a:off x="6846570" y="1054868"/>
            <a:ext cx="5257799" cy="4074950"/>
          </a:xfrm>
        </p:spPr>
        <p:txBody>
          <a:bodyPr>
            <a:noAutofit/>
          </a:bodyPr>
          <a:lstStyle/>
          <a:p>
            <a:pPr marL="0" indent="0">
              <a:spcBef>
                <a:spcPts val="600"/>
              </a:spcBef>
              <a:spcAft>
                <a:spcPts val="600"/>
              </a:spcAft>
              <a:buNone/>
            </a:pPr>
            <a:r>
              <a:rPr lang="en-US" dirty="0"/>
              <a:t>To support judicial oversight of Family Time, we developed a set of practice, case-driven prompts. The prompts on the bench card are designed to guide meaningful, actionable conversations during court hearings about Family Time </a:t>
            </a:r>
            <a:r>
              <a:rPr lang="en-US" b="1" i="1" dirty="0"/>
              <a:t>at any supervision level. </a:t>
            </a:r>
          </a:p>
        </p:txBody>
      </p:sp>
      <p:pic>
        <p:nvPicPr>
          <p:cNvPr id="4" name="Picture 3">
            <a:extLst>
              <a:ext uri="{FF2B5EF4-FFF2-40B4-BE49-F238E27FC236}">
                <a16:creationId xmlns:a16="http://schemas.microsoft.com/office/drawing/2014/main" id="{1919E4A7-5FFF-07E2-D5EA-7E4A19658A8F}"/>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318228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0C530-F2E2-AA6D-8B23-1C88C2E54EF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Parents playing with child">
            <a:extLst>
              <a:ext uri="{FF2B5EF4-FFF2-40B4-BE49-F238E27FC236}">
                <a16:creationId xmlns:a16="http://schemas.microsoft.com/office/drawing/2014/main" id="{0F6EF110-1E25-71C9-0879-849461C86C4D}"/>
              </a:ext>
            </a:extLst>
          </p:cNvPr>
          <p:cNvPicPr>
            <a:picLocks noChangeAspect="1"/>
          </p:cNvPicPr>
          <p:nvPr/>
        </p:nvPicPr>
        <p:blipFill>
          <a:blip r:embed="rId2">
            <a:extLst>
              <a:ext uri="{28A0092B-C50C-407E-A947-70E740481C1C}">
                <a14:useLocalDpi xmlns:a14="http://schemas.microsoft.com/office/drawing/2010/main" val="0"/>
              </a:ext>
            </a:extLst>
          </a:blip>
          <a:srcRect l="3422" r="2460" b="-1"/>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4D4F59-8930-3172-1AAB-75ADAF38ADA2}"/>
              </a:ext>
            </a:extLst>
          </p:cNvPr>
          <p:cNvSpPr>
            <a:spLocks noGrp="1"/>
          </p:cNvSpPr>
          <p:nvPr>
            <p:ph type="title"/>
          </p:nvPr>
        </p:nvSpPr>
        <p:spPr>
          <a:xfrm>
            <a:off x="720213" y="245959"/>
            <a:ext cx="3822189" cy="640736"/>
          </a:xfrm>
        </p:spPr>
        <p:txBody>
          <a:bodyPr>
            <a:normAutofit/>
          </a:bodyPr>
          <a:lstStyle/>
          <a:p>
            <a:r>
              <a:rPr lang="en-US" sz="3200" dirty="0"/>
              <a:t>Prompts help identify:</a:t>
            </a:r>
          </a:p>
        </p:txBody>
      </p:sp>
      <p:sp>
        <p:nvSpPr>
          <p:cNvPr id="3" name="Content Placeholder 2">
            <a:extLst>
              <a:ext uri="{FF2B5EF4-FFF2-40B4-BE49-F238E27FC236}">
                <a16:creationId xmlns:a16="http://schemas.microsoft.com/office/drawing/2014/main" id="{BCE6A8F2-3D80-D497-35A6-C575A59DFAF8}"/>
              </a:ext>
            </a:extLst>
          </p:cNvPr>
          <p:cNvSpPr>
            <a:spLocks noGrp="1"/>
          </p:cNvSpPr>
          <p:nvPr>
            <p:ph idx="1"/>
          </p:nvPr>
        </p:nvSpPr>
        <p:spPr>
          <a:xfrm>
            <a:off x="294969" y="1132644"/>
            <a:ext cx="5530644" cy="5341887"/>
          </a:xfrm>
        </p:spPr>
        <p:txBody>
          <a:bodyPr>
            <a:normAutofit fontScale="92500" lnSpcReduction="20000"/>
          </a:bodyPr>
          <a:lstStyle/>
          <a:p>
            <a:pPr>
              <a:spcBef>
                <a:spcPts val="600"/>
              </a:spcBef>
              <a:spcAft>
                <a:spcPts val="600"/>
              </a:spcAft>
            </a:pPr>
            <a:r>
              <a:rPr lang="en-US" dirty="0"/>
              <a:t>Why the current level is in place</a:t>
            </a:r>
          </a:p>
          <a:p>
            <a:pPr>
              <a:spcBef>
                <a:spcPts val="600"/>
              </a:spcBef>
              <a:spcAft>
                <a:spcPts val="600"/>
              </a:spcAft>
            </a:pPr>
            <a:r>
              <a:rPr lang="en-US" dirty="0"/>
              <a:t>What supports are being provided</a:t>
            </a:r>
          </a:p>
          <a:p>
            <a:pPr>
              <a:spcBef>
                <a:spcPts val="600"/>
              </a:spcBef>
              <a:spcAft>
                <a:spcPts val="600"/>
              </a:spcAft>
            </a:pPr>
            <a:r>
              <a:rPr lang="en-US" dirty="0"/>
              <a:t>Whether parents understand expectations</a:t>
            </a:r>
          </a:p>
          <a:p>
            <a:pPr>
              <a:spcBef>
                <a:spcPts val="600"/>
              </a:spcBef>
              <a:spcAft>
                <a:spcPts val="600"/>
              </a:spcAft>
            </a:pPr>
            <a:r>
              <a:rPr lang="en-US" dirty="0"/>
              <a:t>What next steps are needed before the next hearing</a:t>
            </a:r>
          </a:p>
          <a:p>
            <a:pPr marL="0" indent="0">
              <a:spcBef>
                <a:spcPts val="600"/>
              </a:spcBef>
              <a:spcAft>
                <a:spcPts val="600"/>
              </a:spcAft>
              <a:buNone/>
            </a:pPr>
            <a:r>
              <a:rPr lang="en-US" dirty="0"/>
              <a:t>Prompts can be used regardless of whether the family is moving forward, holding steady, or revisiting a previous supervision level.</a:t>
            </a:r>
          </a:p>
          <a:p>
            <a:pPr>
              <a:spcBef>
                <a:spcPts val="600"/>
              </a:spcBef>
              <a:spcAft>
                <a:spcPts val="600"/>
              </a:spcAft>
            </a:pPr>
            <a:endParaRPr lang="en-US" sz="1700" dirty="0"/>
          </a:p>
          <a:p>
            <a:pPr marL="0" indent="0">
              <a:spcBef>
                <a:spcPts val="600"/>
              </a:spcBef>
              <a:spcAft>
                <a:spcPts val="600"/>
              </a:spcAft>
              <a:buNone/>
            </a:pPr>
            <a:endParaRPr lang="en-US" sz="1700" dirty="0"/>
          </a:p>
        </p:txBody>
      </p:sp>
      <p:pic>
        <p:nvPicPr>
          <p:cNvPr id="4" name="Picture 3">
            <a:extLst>
              <a:ext uri="{FF2B5EF4-FFF2-40B4-BE49-F238E27FC236}">
                <a16:creationId xmlns:a16="http://schemas.microsoft.com/office/drawing/2014/main" id="{0268CF12-B680-1BFC-DFD6-47A393D28042}"/>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1017045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AFD3-49C3-5230-FD93-4165F23B382E}"/>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DEEEE79-B7CE-E104-A72E-084B5F0E108A}"/>
              </a:ext>
            </a:extLst>
          </p:cNvPr>
          <p:cNvPicPr>
            <a:picLocks noGrp="1" noChangeAspect="1"/>
          </p:cNvPicPr>
          <p:nvPr>
            <p:ph idx="1"/>
          </p:nvPr>
        </p:nvPicPr>
        <p:blipFill>
          <a:blip r:embed="rId2"/>
          <a:stretch>
            <a:fillRect/>
          </a:stretch>
        </p:blipFill>
        <p:spPr>
          <a:xfrm>
            <a:off x="3083858" y="1300855"/>
            <a:ext cx="233083" cy="4697534"/>
          </a:xfrm>
          <a:prstGeom prst="rect">
            <a:avLst/>
          </a:prstGeom>
        </p:spPr>
      </p:pic>
      <p:pic>
        <p:nvPicPr>
          <p:cNvPr id="4" name="Picture 3">
            <a:extLst>
              <a:ext uri="{FF2B5EF4-FFF2-40B4-BE49-F238E27FC236}">
                <a16:creationId xmlns:a16="http://schemas.microsoft.com/office/drawing/2014/main" id="{DFF9F91E-368E-E5D1-A2D1-6F3B324A3F6C}"/>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1F2586E7-3D62-D41F-0706-D933DFF419F2}"/>
              </a:ext>
            </a:extLst>
          </p:cNvPr>
          <p:cNvSpPr txBox="1"/>
          <p:nvPr/>
        </p:nvSpPr>
        <p:spPr>
          <a:xfrm>
            <a:off x="423799" y="2351782"/>
            <a:ext cx="2893142" cy="1077218"/>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Family Time Best Practices</a:t>
            </a:r>
            <a:endParaRPr lang="en-US" dirty="0"/>
          </a:p>
        </p:txBody>
      </p:sp>
      <p:sp>
        <p:nvSpPr>
          <p:cNvPr id="8" name="TextBox 7">
            <a:extLst>
              <a:ext uri="{FF2B5EF4-FFF2-40B4-BE49-F238E27FC236}">
                <a16:creationId xmlns:a16="http://schemas.microsoft.com/office/drawing/2014/main" id="{964BB3C6-2DC9-DB66-703C-36C326AFF3C0}"/>
              </a:ext>
            </a:extLst>
          </p:cNvPr>
          <p:cNvSpPr txBox="1"/>
          <p:nvPr/>
        </p:nvSpPr>
        <p:spPr>
          <a:xfrm>
            <a:off x="3316941" y="420587"/>
            <a:ext cx="8926461" cy="6007607"/>
          </a:xfrm>
          <a:prstGeom prst="rect">
            <a:avLst/>
          </a:prstGeom>
          <a:noFill/>
        </p:spPr>
        <p:txBody>
          <a:bodyPr wrap="square">
            <a:spAutoFit/>
          </a:body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FT should be planned, purposeful, and progressive</a:t>
            </a: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Planned: scheduled</a:t>
            </a: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Purposeful: what is the goal of each FT</a:t>
            </a: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Progressive: moving to least restrictive and increase in frequency/duration</a:t>
            </a:r>
          </a:p>
          <a:p>
            <a:pPr marL="228600" marR="0" lvl="0" indent="-22860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When safe to do so, FT should be in the parent’s home for best observation of the family</a:t>
            </a:r>
          </a:p>
        </p:txBody>
      </p:sp>
    </p:spTree>
    <p:extLst>
      <p:ext uri="{BB962C8B-B14F-4D97-AF65-F5344CB8AC3E}">
        <p14:creationId xmlns:p14="http://schemas.microsoft.com/office/powerpoint/2010/main" val="850229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17B0CE-6A73-C673-3D80-C335CFEFE31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rail in crowded forest">
            <a:extLst>
              <a:ext uri="{FF2B5EF4-FFF2-40B4-BE49-F238E27FC236}">
                <a16:creationId xmlns:a16="http://schemas.microsoft.com/office/drawing/2014/main" id="{D0BEE740-76FD-560F-17CA-B5FAEEC7F5C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223" r="3660" b="-1"/>
          <a:stretch>
            <a:fillRect/>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B6C9BF-FBA8-6767-A06A-E675A65BB001}"/>
              </a:ext>
            </a:extLst>
          </p:cNvPr>
          <p:cNvSpPr>
            <a:spLocks noGrp="1"/>
          </p:cNvSpPr>
          <p:nvPr>
            <p:ph type="title"/>
          </p:nvPr>
        </p:nvSpPr>
        <p:spPr>
          <a:xfrm>
            <a:off x="5443041" y="202988"/>
            <a:ext cx="6430934" cy="656623"/>
          </a:xfrm>
        </p:spPr>
        <p:txBody>
          <a:bodyPr>
            <a:normAutofit/>
          </a:bodyPr>
          <a:lstStyle/>
          <a:p>
            <a:r>
              <a:rPr lang="en-US" sz="3200" dirty="0"/>
              <a:t>Progress is Not Always a Straight Line</a:t>
            </a:r>
          </a:p>
        </p:txBody>
      </p:sp>
      <p:sp>
        <p:nvSpPr>
          <p:cNvPr id="3" name="Content Placeholder 2">
            <a:extLst>
              <a:ext uri="{FF2B5EF4-FFF2-40B4-BE49-F238E27FC236}">
                <a16:creationId xmlns:a16="http://schemas.microsoft.com/office/drawing/2014/main" id="{92D6C874-4AAF-0EB7-3367-028F1A3D92EC}"/>
              </a:ext>
            </a:extLst>
          </p:cNvPr>
          <p:cNvSpPr>
            <a:spLocks noGrp="1"/>
          </p:cNvSpPr>
          <p:nvPr>
            <p:ph idx="1"/>
          </p:nvPr>
        </p:nvSpPr>
        <p:spPr>
          <a:xfrm>
            <a:off x="5121973" y="1062599"/>
            <a:ext cx="6904832" cy="5592413"/>
          </a:xfrm>
        </p:spPr>
        <p:txBody>
          <a:bodyPr>
            <a:normAutofit fontScale="77500" lnSpcReduction="20000"/>
          </a:bodyPr>
          <a:lstStyle/>
          <a:p>
            <a:pPr marL="0" indent="0">
              <a:lnSpc>
                <a:spcPct val="150000"/>
              </a:lnSpc>
              <a:spcBef>
                <a:spcPts val="600"/>
              </a:spcBef>
              <a:spcAft>
                <a:spcPts val="600"/>
              </a:spcAft>
              <a:buNone/>
            </a:pPr>
            <a:r>
              <a:rPr lang="en-US" sz="3800" dirty="0"/>
              <a:t>Family Time should be guided by a clear plan to move toward less supervision as safety and stability increase — but that progression may not always follow a straight path. Children and families may move forward, pause, or revisit previous levels of supervision depending on a variety of factors such as…</a:t>
            </a:r>
          </a:p>
          <a:p>
            <a:pPr marL="0" indent="0">
              <a:spcBef>
                <a:spcPts val="600"/>
              </a:spcBef>
              <a:spcAft>
                <a:spcPts val="600"/>
              </a:spcAft>
              <a:buNone/>
            </a:pPr>
            <a:endParaRPr lang="en-US" sz="2000" dirty="0"/>
          </a:p>
        </p:txBody>
      </p:sp>
      <p:pic>
        <p:nvPicPr>
          <p:cNvPr id="4" name="Picture 3">
            <a:extLst>
              <a:ext uri="{FF2B5EF4-FFF2-40B4-BE49-F238E27FC236}">
                <a16:creationId xmlns:a16="http://schemas.microsoft.com/office/drawing/2014/main" id="{E7876BC6-83EE-3AEF-CD93-9247B37298CD}"/>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1122140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ACE01A-377A-0DA9-3258-4B2E8917490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rail in crowded forest">
            <a:extLst>
              <a:ext uri="{FF2B5EF4-FFF2-40B4-BE49-F238E27FC236}">
                <a16:creationId xmlns:a16="http://schemas.microsoft.com/office/drawing/2014/main" id="{41AAA55D-8D92-C859-0C7C-58619C0D0ED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223" r="3660" b="-1"/>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2879D6-1088-4B4A-651B-AC0A80C4C806}"/>
              </a:ext>
            </a:extLst>
          </p:cNvPr>
          <p:cNvSpPr>
            <a:spLocks noGrp="1"/>
          </p:cNvSpPr>
          <p:nvPr>
            <p:ph type="title"/>
          </p:nvPr>
        </p:nvSpPr>
        <p:spPr>
          <a:xfrm>
            <a:off x="381000" y="146510"/>
            <a:ext cx="6344265" cy="534527"/>
          </a:xfrm>
        </p:spPr>
        <p:txBody>
          <a:bodyPr>
            <a:normAutofit/>
          </a:bodyPr>
          <a:lstStyle/>
          <a:p>
            <a:r>
              <a:rPr lang="en-US" sz="3200" dirty="0"/>
              <a:t>Progress is Not Always a Straight Line</a:t>
            </a:r>
          </a:p>
        </p:txBody>
      </p:sp>
      <p:sp>
        <p:nvSpPr>
          <p:cNvPr id="3" name="Content Placeholder 2">
            <a:extLst>
              <a:ext uri="{FF2B5EF4-FFF2-40B4-BE49-F238E27FC236}">
                <a16:creationId xmlns:a16="http://schemas.microsoft.com/office/drawing/2014/main" id="{59655E17-3C12-5613-C1ED-50A116AD1362}"/>
              </a:ext>
            </a:extLst>
          </p:cNvPr>
          <p:cNvSpPr>
            <a:spLocks noGrp="1"/>
          </p:cNvSpPr>
          <p:nvPr>
            <p:ph idx="1"/>
          </p:nvPr>
        </p:nvSpPr>
        <p:spPr>
          <a:xfrm>
            <a:off x="381000" y="1002890"/>
            <a:ext cx="6241026" cy="5412658"/>
          </a:xfrm>
        </p:spPr>
        <p:txBody>
          <a:bodyPr>
            <a:normAutofit/>
          </a:bodyPr>
          <a:lstStyle/>
          <a:p>
            <a:pPr marL="0" indent="0">
              <a:spcBef>
                <a:spcPts val="600"/>
              </a:spcBef>
              <a:spcAft>
                <a:spcPts val="600"/>
              </a:spcAft>
              <a:buNone/>
            </a:pPr>
            <a:r>
              <a:rPr lang="en-US" dirty="0"/>
              <a:t>Factors to progress: </a:t>
            </a:r>
          </a:p>
          <a:p>
            <a:pPr>
              <a:spcBef>
                <a:spcPts val="600"/>
              </a:spcBef>
              <a:spcAft>
                <a:spcPts val="600"/>
              </a:spcAft>
            </a:pPr>
            <a:r>
              <a:rPr lang="en-US" dirty="0"/>
              <a:t>The child’s emotional and developmental needs</a:t>
            </a:r>
          </a:p>
          <a:p>
            <a:pPr>
              <a:spcBef>
                <a:spcPts val="600"/>
              </a:spcBef>
              <a:spcAft>
                <a:spcPts val="600"/>
              </a:spcAft>
            </a:pPr>
            <a:r>
              <a:rPr lang="en-US" dirty="0"/>
              <a:t>New or ongoing safety concerns</a:t>
            </a:r>
          </a:p>
          <a:p>
            <a:pPr>
              <a:spcBef>
                <a:spcPts val="600"/>
              </a:spcBef>
              <a:spcAft>
                <a:spcPts val="600"/>
              </a:spcAft>
            </a:pPr>
            <a:r>
              <a:rPr lang="en-US" dirty="0"/>
              <a:t>Shifts in parent behavior, stability, or engagement</a:t>
            </a:r>
          </a:p>
          <a:p>
            <a:pPr>
              <a:spcBef>
                <a:spcPts val="600"/>
              </a:spcBef>
              <a:spcAft>
                <a:spcPts val="600"/>
              </a:spcAft>
            </a:pPr>
            <a:r>
              <a:rPr lang="en-US" dirty="0"/>
              <a:t>Availability of supports, coaching, or services</a:t>
            </a:r>
          </a:p>
          <a:p>
            <a:pPr>
              <a:spcBef>
                <a:spcPts val="600"/>
              </a:spcBef>
              <a:spcAft>
                <a:spcPts val="600"/>
              </a:spcAft>
            </a:pPr>
            <a:r>
              <a:rPr lang="en-US" dirty="0"/>
              <a:t>Family dynamics, placement changes, or external stressors</a:t>
            </a:r>
          </a:p>
          <a:p>
            <a:pPr>
              <a:spcBef>
                <a:spcPts val="600"/>
              </a:spcBef>
              <a:spcAft>
                <a:spcPts val="600"/>
              </a:spcAft>
            </a:pPr>
            <a:endParaRPr lang="en-US" sz="1900" dirty="0"/>
          </a:p>
        </p:txBody>
      </p:sp>
      <p:pic>
        <p:nvPicPr>
          <p:cNvPr id="4" name="Picture 3">
            <a:extLst>
              <a:ext uri="{FF2B5EF4-FFF2-40B4-BE49-F238E27FC236}">
                <a16:creationId xmlns:a16="http://schemas.microsoft.com/office/drawing/2014/main" id="{565BB88A-876A-83C7-0370-A9D9335C56BD}"/>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2836849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A7C7-1153-58D0-D953-DE0CE2AD5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18C76-3E9F-2784-7464-6F9B0573F2F4}"/>
              </a:ext>
            </a:extLst>
          </p:cNvPr>
          <p:cNvSpPr>
            <a:spLocks noGrp="1"/>
          </p:cNvSpPr>
          <p:nvPr>
            <p:ph type="title"/>
          </p:nvPr>
        </p:nvSpPr>
        <p:spPr>
          <a:xfrm>
            <a:off x="506010" y="343416"/>
            <a:ext cx="11171582" cy="516195"/>
          </a:xfrm>
        </p:spPr>
        <p:txBody>
          <a:bodyPr>
            <a:normAutofit fontScale="90000"/>
          </a:bodyPr>
          <a:lstStyle/>
          <a:p>
            <a:r>
              <a:rPr lang="en-US" sz="3200" dirty="0"/>
              <a:t>Family Time </a:t>
            </a:r>
            <a:r>
              <a:rPr lang="en-US" sz="3600" dirty="0"/>
              <a:t>Form</a:t>
            </a:r>
          </a:p>
        </p:txBody>
      </p:sp>
      <p:pic>
        <p:nvPicPr>
          <p:cNvPr id="6" name="Content Placeholder 5">
            <a:extLst>
              <a:ext uri="{FF2B5EF4-FFF2-40B4-BE49-F238E27FC236}">
                <a16:creationId xmlns:a16="http://schemas.microsoft.com/office/drawing/2014/main" id="{BC0AB067-C2BC-D087-EEC4-DD2FDE1510E6}"/>
              </a:ext>
            </a:extLst>
          </p:cNvPr>
          <p:cNvPicPr>
            <a:picLocks noGrp="1" noChangeAspect="1"/>
          </p:cNvPicPr>
          <p:nvPr>
            <p:ph idx="1"/>
          </p:nvPr>
        </p:nvPicPr>
        <p:blipFill>
          <a:blip r:embed="rId3"/>
          <a:stretch>
            <a:fillRect/>
          </a:stretch>
        </p:blipFill>
        <p:spPr>
          <a:xfrm>
            <a:off x="506010" y="1763847"/>
            <a:ext cx="11179980" cy="4234542"/>
          </a:xfrm>
          <a:prstGeom prst="rect">
            <a:avLst/>
          </a:prstGeom>
        </p:spPr>
      </p:pic>
      <p:pic>
        <p:nvPicPr>
          <p:cNvPr id="4" name="Picture 3">
            <a:extLst>
              <a:ext uri="{FF2B5EF4-FFF2-40B4-BE49-F238E27FC236}">
                <a16:creationId xmlns:a16="http://schemas.microsoft.com/office/drawing/2014/main" id="{81F247F1-59CB-7231-DB81-C929EA05841D}"/>
              </a:ext>
            </a:extLst>
          </p:cNvPr>
          <p:cNvPicPr>
            <a:picLocks noChangeAspect="1"/>
          </p:cNvPicPr>
          <p:nvPr/>
        </p:nvPicPr>
        <p:blipFill>
          <a:blip r:embed="rId4"/>
          <a:stretch>
            <a:fillRect/>
          </a:stretch>
        </p:blipFill>
        <p:spPr>
          <a:xfrm>
            <a:off x="10885064" y="5998389"/>
            <a:ext cx="1219306" cy="859611"/>
          </a:xfrm>
          <a:prstGeom prst="rect">
            <a:avLst/>
          </a:prstGeom>
        </p:spPr>
      </p:pic>
      <p:pic>
        <p:nvPicPr>
          <p:cNvPr id="3" name="Content Placeholder 5">
            <a:extLst>
              <a:ext uri="{FF2B5EF4-FFF2-40B4-BE49-F238E27FC236}">
                <a16:creationId xmlns:a16="http://schemas.microsoft.com/office/drawing/2014/main" id="{32C358ED-E259-CA92-CF50-C2DC8801F904}"/>
              </a:ext>
            </a:extLst>
          </p:cNvPr>
          <p:cNvPicPr>
            <a:picLocks noChangeAspect="1"/>
          </p:cNvPicPr>
          <p:nvPr/>
        </p:nvPicPr>
        <p:blipFill>
          <a:blip r:embed="rId5"/>
          <a:stretch>
            <a:fillRect/>
          </a:stretch>
        </p:blipFill>
        <p:spPr>
          <a:xfrm flipV="1">
            <a:off x="516836" y="1402444"/>
            <a:ext cx="11027464" cy="190744"/>
          </a:xfrm>
          <a:prstGeom prst="rect">
            <a:avLst/>
          </a:prstGeom>
        </p:spPr>
      </p:pic>
    </p:spTree>
    <p:extLst>
      <p:ext uri="{BB962C8B-B14F-4D97-AF65-F5344CB8AC3E}">
        <p14:creationId xmlns:p14="http://schemas.microsoft.com/office/powerpoint/2010/main" val="885639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77E65A-A91E-31EB-185E-F2B1B0E21A4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Gavel resting on block">
            <a:extLst>
              <a:ext uri="{FF2B5EF4-FFF2-40B4-BE49-F238E27FC236}">
                <a16:creationId xmlns:a16="http://schemas.microsoft.com/office/drawing/2014/main" id="{EF981E0B-9F8F-C6F6-7B04-934277427E6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5884" r="-1" b="-1"/>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86CA64-B20F-8016-BD16-90416869CDE9}"/>
              </a:ext>
            </a:extLst>
          </p:cNvPr>
          <p:cNvSpPr>
            <a:spLocks noGrp="1"/>
          </p:cNvSpPr>
          <p:nvPr>
            <p:ph type="title"/>
          </p:nvPr>
        </p:nvSpPr>
        <p:spPr>
          <a:xfrm>
            <a:off x="557980" y="304697"/>
            <a:ext cx="4943168" cy="608269"/>
          </a:xfrm>
        </p:spPr>
        <p:txBody>
          <a:bodyPr>
            <a:normAutofit/>
          </a:bodyPr>
          <a:lstStyle/>
          <a:p>
            <a:r>
              <a:rPr lang="en-US" sz="3200" dirty="0"/>
              <a:t>Judicial Role in FT Oversight</a:t>
            </a:r>
          </a:p>
        </p:txBody>
      </p:sp>
      <p:sp>
        <p:nvSpPr>
          <p:cNvPr id="3" name="Content Placeholder 2">
            <a:extLst>
              <a:ext uri="{FF2B5EF4-FFF2-40B4-BE49-F238E27FC236}">
                <a16:creationId xmlns:a16="http://schemas.microsoft.com/office/drawing/2014/main" id="{353FBA97-575A-332E-3EF4-473F0E6EB931}"/>
              </a:ext>
            </a:extLst>
          </p:cNvPr>
          <p:cNvSpPr>
            <a:spLocks noGrp="1"/>
          </p:cNvSpPr>
          <p:nvPr>
            <p:ph idx="1"/>
          </p:nvPr>
        </p:nvSpPr>
        <p:spPr>
          <a:xfrm>
            <a:off x="0" y="912966"/>
            <a:ext cx="7934632" cy="4959310"/>
          </a:xfrm>
        </p:spPr>
        <p:txBody>
          <a:bodyPr>
            <a:noAutofit/>
          </a:bodyPr>
          <a:lstStyle/>
          <a:p>
            <a:pPr>
              <a:lnSpc>
                <a:spcPct val="100000"/>
              </a:lnSpc>
              <a:spcBef>
                <a:spcPts val="600"/>
              </a:spcBef>
              <a:spcAft>
                <a:spcPts val="600"/>
              </a:spcAft>
            </a:pPr>
            <a:r>
              <a:rPr lang="en-US" dirty="0"/>
              <a:t>Progression based on child safety and revisited frequently</a:t>
            </a:r>
          </a:p>
          <a:p>
            <a:pPr>
              <a:lnSpc>
                <a:spcPct val="100000"/>
              </a:lnSpc>
              <a:spcBef>
                <a:spcPts val="600"/>
              </a:spcBef>
              <a:spcAft>
                <a:spcPts val="600"/>
              </a:spcAft>
            </a:pPr>
            <a:r>
              <a:rPr lang="en-US" dirty="0"/>
              <a:t>Supervision levels are a path not a ladder</a:t>
            </a:r>
          </a:p>
          <a:p>
            <a:pPr>
              <a:lnSpc>
                <a:spcPct val="100000"/>
              </a:lnSpc>
              <a:spcBef>
                <a:spcPts val="600"/>
              </a:spcBef>
              <a:spcAft>
                <a:spcPts val="600"/>
              </a:spcAft>
            </a:pPr>
            <a:r>
              <a:rPr lang="en-US" dirty="0"/>
              <a:t>Bench card is a tool designed to: </a:t>
            </a:r>
          </a:p>
          <a:p>
            <a:pPr lvl="1">
              <a:lnSpc>
                <a:spcPct val="100000"/>
              </a:lnSpc>
              <a:spcBef>
                <a:spcPts val="600"/>
              </a:spcBef>
              <a:spcAft>
                <a:spcPts val="600"/>
              </a:spcAft>
            </a:pPr>
            <a:r>
              <a:rPr lang="en-US" dirty="0"/>
              <a:t>Promote consistency across courtrooms</a:t>
            </a:r>
          </a:p>
          <a:p>
            <a:pPr lvl="1">
              <a:lnSpc>
                <a:spcPct val="100000"/>
              </a:lnSpc>
              <a:spcBef>
                <a:spcPts val="600"/>
              </a:spcBef>
              <a:spcAft>
                <a:spcPts val="600"/>
              </a:spcAft>
            </a:pPr>
            <a:r>
              <a:rPr lang="en-US" dirty="0"/>
              <a:t>Strengthen judicial inquiry </a:t>
            </a:r>
          </a:p>
          <a:p>
            <a:pPr lvl="1">
              <a:lnSpc>
                <a:spcPct val="100000"/>
              </a:lnSpc>
              <a:spcBef>
                <a:spcPts val="600"/>
              </a:spcBef>
              <a:spcAft>
                <a:spcPts val="600"/>
              </a:spcAft>
            </a:pPr>
            <a:r>
              <a:rPr lang="en-US" dirty="0"/>
              <a:t>Protect children’s rights to connection</a:t>
            </a:r>
          </a:p>
          <a:p>
            <a:pPr lvl="1">
              <a:lnSpc>
                <a:spcPct val="100000"/>
              </a:lnSpc>
              <a:spcBef>
                <a:spcPts val="600"/>
              </a:spcBef>
              <a:spcAft>
                <a:spcPts val="600"/>
              </a:spcAft>
            </a:pPr>
            <a:r>
              <a:rPr lang="en-US" dirty="0"/>
              <a:t>Be a flexible guide, not a script, to support better outcomes for families </a:t>
            </a:r>
          </a:p>
        </p:txBody>
      </p:sp>
      <p:pic>
        <p:nvPicPr>
          <p:cNvPr id="4" name="Picture 3">
            <a:extLst>
              <a:ext uri="{FF2B5EF4-FFF2-40B4-BE49-F238E27FC236}">
                <a16:creationId xmlns:a16="http://schemas.microsoft.com/office/drawing/2014/main" id="{0B0943A7-D116-4C9F-875E-940E1FBCE23B}"/>
              </a:ext>
            </a:extLst>
          </p:cNvPr>
          <p:cNvPicPr>
            <a:picLocks noChangeAspect="1"/>
          </p:cNvPicPr>
          <p:nvPr/>
        </p:nvPicPr>
        <p:blipFill>
          <a:blip r:embed="rId3"/>
          <a:stretch>
            <a:fillRect/>
          </a:stretch>
        </p:blipFill>
        <p:spPr>
          <a:xfrm>
            <a:off x="10885064" y="5998389"/>
            <a:ext cx="1219306" cy="859611"/>
          </a:xfrm>
          <a:prstGeom prst="rect">
            <a:avLst/>
          </a:prstGeom>
        </p:spPr>
      </p:pic>
    </p:spTree>
    <p:extLst>
      <p:ext uri="{BB962C8B-B14F-4D97-AF65-F5344CB8AC3E}">
        <p14:creationId xmlns:p14="http://schemas.microsoft.com/office/powerpoint/2010/main" val="241144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1C1D-1C3C-2C5B-44E4-43AA6E026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950AF-F79C-8CE6-9CC5-B23CCFF1ED24}"/>
              </a:ext>
            </a:extLst>
          </p:cNvPr>
          <p:cNvSpPr>
            <a:spLocks noGrp="1"/>
          </p:cNvSpPr>
          <p:nvPr>
            <p:ph type="title"/>
          </p:nvPr>
        </p:nvSpPr>
        <p:spPr/>
        <p:txBody>
          <a:bodyPr>
            <a:normAutofit/>
          </a:bodyPr>
          <a:lstStyle/>
          <a:p>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Family Time Promotes And Supports</a:t>
            </a:r>
            <a:endParaRPr lang="en-US" sz="3200" dirty="0"/>
          </a:p>
        </p:txBody>
      </p:sp>
      <p:pic>
        <p:nvPicPr>
          <p:cNvPr id="6" name="Content Placeholder 5">
            <a:extLst>
              <a:ext uri="{FF2B5EF4-FFF2-40B4-BE49-F238E27FC236}">
                <a16:creationId xmlns:a16="http://schemas.microsoft.com/office/drawing/2014/main" id="{34C31687-40CF-0F6E-E09F-03092BB84F5C}"/>
              </a:ext>
            </a:extLst>
          </p:cNvPr>
          <p:cNvPicPr>
            <a:picLocks noGrp="1" noChangeAspect="1"/>
          </p:cNvPicPr>
          <p:nvPr>
            <p:ph idx="1"/>
          </p:nvPr>
        </p:nvPicPr>
        <p:blipFill>
          <a:blip r:embed="rId2"/>
          <a:stretch>
            <a:fillRect/>
          </a:stretch>
        </p:blipFill>
        <p:spPr>
          <a:xfrm flipV="1">
            <a:off x="516835" y="1073426"/>
            <a:ext cx="11027464" cy="190744"/>
          </a:xfrm>
          <a:prstGeom prst="rect">
            <a:avLst/>
          </a:prstGeom>
        </p:spPr>
      </p:pic>
      <p:pic>
        <p:nvPicPr>
          <p:cNvPr id="4" name="Picture 3">
            <a:extLst>
              <a:ext uri="{FF2B5EF4-FFF2-40B4-BE49-F238E27FC236}">
                <a16:creationId xmlns:a16="http://schemas.microsoft.com/office/drawing/2014/main" id="{F0C41D51-529D-6D1F-5E5E-3C079910F756}"/>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B1AAEF5C-9F51-49A9-33D2-422D58B30097}"/>
              </a:ext>
            </a:extLst>
          </p:cNvPr>
          <p:cNvSpPr txBox="1"/>
          <p:nvPr/>
        </p:nvSpPr>
        <p:spPr>
          <a:xfrm>
            <a:off x="516835" y="1922206"/>
            <a:ext cx="11171582" cy="429329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Case progression toward reunification and permanency </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Building Hope</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Opportunities to observe parent-child interactions</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Assessment of parental behavior change over time</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Opportunities for real-time coaching and feedback</a:t>
            </a:r>
          </a:p>
          <a:p>
            <a:pPr marL="2286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Beginning with the least restrictive supervision level</a:t>
            </a:r>
            <a:endParaRPr lang="en-US" dirty="0"/>
          </a:p>
        </p:txBody>
      </p:sp>
    </p:spTree>
    <p:extLst>
      <p:ext uri="{BB962C8B-B14F-4D97-AF65-F5344CB8AC3E}">
        <p14:creationId xmlns:p14="http://schemas.microsoft.com/office/powerpoint/2010/main" val="93859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88FAE1-1378-9491-4777-0A31FF5F2A9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F63BB9-823B-EB2B-4E43-76A4EB2BB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0BDCD58-7462-C8EB-82EC-EB65F24B4FA0}"/>
              </a:ext>
            </a:extLst>
          </p:cNvPr>
          <p:cNvSpPr>
            <a:spLocks noGrp="1"/>
          </p:cNvSpPr>
          <p:nvPr>
            <p:ph type="ctrTitle"/>
          </p:nvPr>
        </p:nvSpPr>
        <p:spPr>
          <a:xfrm>
            <a:off x="638882" y="3577456"/>
            <a:ext cx="10909640" cy="1687814"/>
          </a:xfrm>
        </p:spPr>
        <p:txBody>
          <a:bodyPr anchor="b">
            <a:normAutofit/>
          </a:bodyPr>
          <a:lstStyle/>
          <a:p>
            <a:r>
              <a:rPr lang="en-US" sz="6600" b="1" dirty="0"/>
              <a:t>THANK YOU</a:t>
            </a:r>
          </a:p>
        </p:txBody>
      </p:sp>
      <p:sp>
        <p:nvSpPr>
          <p:cNvPr id="3" name="Subtitle 2">
            <a:extLst>
              <a:ext uri="{FF2B5EF4-FFF2-40B4-BE49-F238E27FC236}">
                <a16:creationId xmlns:a16="http://schemas.microsoft.com/office/drawing/2014/main" id="{91BB1941-C6DD-45FD-EFC3-A80E0188A1E3}"/>
              </a:ext>
            </a:extLst>
          </p:cNvPr>
          <p:cNvSpPr>
            <a:spLocks noGrp="1"/>
          </p:cNvSpPr>
          <p:nvPr>
            <p:ph type="subTitle" idx="1"/>
          </p:nvPr>
        </p:nvSpPr>
        <p:spPr>
          <a:xfrm>
            <a:off x="638881" y="5660607"/>
            <a:ext cx="10909643" cy="552659"/>
          </a:xfrm>
        </p:spPr>
        <p:txBody>
          <a:bodyPr anchor="t">
            <a:normAutofit/>
          </a:bodyPr>
          <a:lstStyle/>
          <a:p>
            <a:r>
              <a:rPr lang="en-US" b="1" dirty="0"/>
              <a:t>Permanency, Prevention and Well-Being </a:t>
            </a:r>
          </a:p>
        </p:txBody>
      </p:sp>
      <p:pic>
        <p:nvPicPr>
          <p:cNvPr id="4" name="Picture 3">
            <a:extLst>
              <a:ext uri="{FF2B5EF4-FFF2-40B4-BE49-F238E27FC236}">
                <a16:creationId xmlns:a16="http://schemas.microsoft.com/office/drawing/2014/main" id="{9AF2E283-984E-D6CE-4B15-4BB6BD002184}"/>
              </a:ext>
            </a:extLst>
          </p:cNvPr>
          <p:cNvPicPr>
            <a:picLocks noChangeAspect="1"/>
          </p:cNvPicPr>
          <p:nvPr/>
        </p:nvPicPr>
        <p:blipFill>
          <a:blip r:embed="rId3"/>
          <a:stretch>
            <a:fillRect/>
          </a:stretch>
        </p:blipFill>
        <p:spPr>
          <a:xfrm>
            <a:off x="4149019" y="591670"/>
            <a:ext cx="3889366" cy="2742004"/>
          </a:xfrm>
          <a:prstGeom prst="rect">
            <a:avLst/>
          </a:prstGeom>
        </p:spPr>
      </p:pic>
      <p:sp>
        <p:nvSpPr>
          <p:cNvPr id="11" name="sketch line">
            <a:extLst>
              <a:ext uri="{FF2B5EF4-FFF2-40B4-BE49-F238E27FC236}">
                <a16:creationId xmlns:a16="http://schemas.microsoft.com/office/drawing/2014/main" id="{681ED809-ADB4-C2F5-531A-05BB7029E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971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F2703-6D78-7122-CCFB-FDC655F3E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28DD3-1D95-7AC4-723E-4C2CCD51B0EA}"/>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6ECA6C29-54F8-6352-0F37-EDE23329F84B}"/>
              </a:ext>
            </a:extLst>
          </p:cNvPr>
          <p:cNvPicPr>
            <a:picLocks noGrp="1" noChangeAspect="1"/>
          </p:cNvPicPr>
          <p:nvPr>
            <p:ph idx="1"/>
          </p:nvPr>
        </p:nvPicPr>
        <p:blipFill>
          <a:blip r:embed="rId2"/>
          <a:stretch>
            <a:fillRect/>
          </a:stretch>
        </p:blipFill>
        <p:spPr>
          <a:xfrm>
            <a:off x="3083858" y="1300855"/>
            <a:ext cx="233083" cy="4697534"/>
          </a:xfrm>
          <a:prstGeom prst="rect">
            <a:avLst/>
          </a:prstGeom>
        </p:spPr>
      </p:pic>
      <p:pic>
        <p:nvPicPr>
          <p:cNvPr id="4" name="Picture 3">
            <a:extLst>
              <a:ext uri="{FF2B5EF4-FFF2-40B4-BE49-F238E27FC236}">
                <a16:creationId xmlns:a16="http://schemas.microsoft.com/office/drawing/2014/main" id="{C9D8CCFF-87BF-F2AE-F774-CDE51279DFB0}"/>
              </a:ext>
            </a:extLst>
          </p:cNvPr>
          <p:cNvPicPr>
            <a:picLocks noChangeAspect="1"/>
          </p:cNvPicPr>
          <p:nvPr/>
        </p:nvPicPr>
        <p:blipFill>
          <a:blip r:embed="rId3"/>
          <a:stretch>
            <a:fillRect/>
          </a:stretch>
        </p:blipFill>
        <p:spPr>
          <a:xfrm>
            <a:off x="10885064" y="5998389"/>
            <a:ext cx="1219306" cy="859611"/>
          </a:xfrm>
          <a:prstGeom prst="rect">
            <a:avLst/>
          </a:prstGeom>
        </p:spPr>
      </p:pic>
      <p:sp>
        <p:nvSpPr>
          <p:cNvPr id="5" name="TextBox 4">
            <a:extLst>
              <a:ext uri="{FF2B5EF4-FFF2-40B4-BE49-F238E27FC236}">
                <a16:creationId xmlns:a16="http://schemas.microsoft.com/office/drawing/2014/main" id="{87FC6159-9369-21D7-C6FC-FF50F1959249}"/>
              </a:ext>
            </a:extLst>
          </p:cNvPr>
          <p:cNvSpPr txBox="1"/>
          <p:nvPr/>
        </p:nvSpPr>
        <p:spPr>
          <a:xfrm>
            <a:off x="516835" y="2458689"/>
            <a:ext cx="2207559" cy="1077218"/>
          </a:xfrm>
          <a:prstGeom prst="rect">
            <a:avLst/>
          </a:prstGeom>
          <a:noFill/>
        </p:spPr>
        <p:txBody>
          <a:bodyPr wrap="square">
            <a:spAutoFit/>
          </a:bodyPr>
          <a:lstStyle/>
          <a:p>
            <a:pPr algn="ctr"/>
            <a:r>
              <a:rPr kumimoji="0" lang="en-US" sz="3200" b="0" i="0" u="none" strike="noStrike" kern="1200" cap="none" spc="0" normalizeH="0" baseline="0" noProof="0" dirty="0">
                <a:ln>
                  <a:noFill/>
                </a:ln>
                <a:solidFill>
                  <a:prstClr val="black"/>
                </a:solidFill>
                <a:effectLst/>
                <a:uLnTx/>
                <a:uFillTx/>
                <a:latin typeface="Aptos Display" panose="02110004020202020204"/>
                <a:ea typeface="+mj-ea"/>
                <a:cs typeface="+mj-cs"/>
              </a:rPr>
              <a:t>Family Time Research</a:t>
            </a:r>
            <a:endParaRPr lang="en-US" dirty="0"/>
          </a:p>
        </p:txBody>
      </p:sp>
      <p:sp>
        <p:nvSpPr>
          <p:cNvPr id="8" name="TextBox 7">
            <a:extLst>
              <a:ext uri="{FF2B5EF4-FFF2-40B4-BE49-F238E27FC236}">
                <a16:creationId xmlns:a16="http://schemas.microsoft.com/office/drawing/2014/main" id="{3D7C9056-8BED-A93C-59F0-CCB43A916895}"/>
              </a:ext>
            </a:extLst>
          </p:cNvPr>
          <p:cNvSpPr txBox="1"/>
          <p:nvPr/>
        </p:nvSpPr>
        <p:spPr>
          <a:xfrm>
            <a:off x="3794570" y="719275"/>
            <a:ext cx="7880595" cy="516122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Research shows that when children have frequent Family Time with their parents, they experience significantly better outcomes across several domains: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Emotional and Behavioral Well-Being</a:t>
            </a:r>
          </a:p>
          <a:p>
            <a:pPr marL="685800" marR="0" lvl="1"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Permanency Outcomes</a:t>
            </a:r>
          </a:p>
          <a:p>
            <a:pPr marL="685800" marR="0" lvl="1"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Support for Parents and Caregivers</a:t>
            </a:r>
          </a:p>
          <a:p>
            <a:pPr marL="685800" marR="0" lvl="1"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Hope and Connection</a:t>
            </a:r>
          </a:p>
        </p:txBody>
      </p:sp>
    </p:spTree>
    <p:extLst>
      <p:ext uri="{BB962C8B-B14F-4D97-AF65-F5344CB8AC3E}">
        <p14:creationId xmlns:p14="http://schemas.microsoft.com/office/powerpoint/2010/main" val="1506174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8BEEB4-D6CC-C137-BD64-4E606AB1E7A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Young multiracial friends">
            <a:extLst>
              <a:ext uri="{FF2B5EF4-FFF2-40B4-BE49-F238E27FC236}">
                <a16:creationId xmlns:a16="http://schemas.microsoft.com/office/drawing/2014/main" id="{68FDC214-ACE0-E99D-830D-386B7F4D021C}"/>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2552390"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A15C1E-2210-DBAF-B6EB-9A383509B854}"/>
              </a:ext>
            </a:extLst>
          </p:cNvPr>
          <p:cNvSpPr>
            <a:spLocks noGrp="1"/>
          </p:cNvSpPr>
          <p:nvPr>
            <p:ph type="title"/>
          </p:nvPr>
        </p:nvSpPr>
        <p:spPr>
          <a:xfrm>
            <a:off x="544820" y="162232"/>
            <a:ext cx="6860458" cy="796413"/>
          </a:xfrm>
        </p:spPr>
        <p:txBody>
          <a:bodyPr>
            <a:normAutofit/>
          </a:bodyPr>
          <a:lstStyle/>
          <a:p>
            <a:r>
              <a:rPr lang="en-US" sz="3200" b="1" dirty="0"/>
              <a:t>Emotional and Behavioral Well-Being</a:t>
            </a:r>
            <a:endParaRPr lang="en-US" sz="3200" dirty="0"/>
          </a:p>
        </p:txBody>
      </p:sp>
      <p:sp>
        <p:nvSpPr>
          <p:cNvPr id="3" name="Content Placeholder 2">
            <a:extLst>
              <a:ext uri="{FF2B5EF4-FFF2-40B4-BE49-F238E27FC236}">
                <a16:creationId xmlns:a16="http://schemas.microsoft.com/office/drawing/2014/main" id="{FE647A07-B040-063A-C2AD-CA276256A286}"/>
              </a:ext>
            </a:extLst>
          </p:cNvPr>
          <p:cNvSpPr>
            <a:spLocks noGrp="1"/>
          </p:cNvSpPr>
          <p:nvPr>
            <p:ph idx="1"/>
          </p:nvPr>
        </p:nvSpPr>
        <p:spPr>
          <a:xfrm>
            <a:off x="544820" y="1120866"/>
            <a:ext cx="5089064" cy="5574901"/>
          </a:xfrm>
        </p:spPr>
        <p:txBody>
          <a:bodyPr>
            <a:normAutofit lnSpcReduction="10000"/>
          </a:bodyPr>
          <a:lstStyle/>
          <a:p>
            <a:pPr marL="171450" indent="-171450">
              <a:spcBef>
                <a:spcPts val="1200"/>
              </a:spcBef>
              <a:spcAft>
                <a:spcPts val="1200"/>
              </a:spcAft>
            </a:pPr>
            <a:r>
              <a:rPr lang="en-US" dirty="0"/>
              <a:t>Fewer behavioral challenges while in out-of-home care</a:t>
            </a:r>
          </a:p>
          <a:p>
            <a:pPr marL="171450" indent="-171450">
              <a:spcBef>
                <a:spcPts val="1200"/>
              </a:spcBef>
              <a:spcAft>
                <a:spcPts val="1200"/>
              </a:spcAft>
            </a:pPr>
            <a:r>
              <a:rPr lang="en-US" dirty="0"/>
              <a:t>Reduced anxiety and depression</a:t>
            </a:r>
          </a:p>
          <a:p>
            <a:pPr marL="171450" indent="-171450">
              <a:spcBef>
                <a:spcPts val="1200"/>
              </a:spcBef>
              <a:spcAft>
                <a:spcPts val="1200"/>
              </a:spcAft>
            </a:pPr>
            <a:r>
              <a:rPr lang="en-US" dirty="0"/>
              <a:t>Greater ability to adjust and settle in placement</a:t>
            </a:r>
          </a:p>
          <a:p>
            <a:pPr marL="171450" indent="-171450">
              <a:spcBef>
                <a:spcPts val="1200"/>
              </a:spcBef>
              <a:spcAft>
                <a:spcPts val="1200"/>
              </a:spcAft>
            </a:pPr>
            <a:r>
              <a:rPr lang="en-US" dirty="0"/>
              <a:t>Strengthened sense of identity and connection to family, culture, and community</a:t>
            </a:r>
          </a:p>
          <a:p>
            <a:pPr marL="457200" lvl="1" indent="0">
              <a:spcBef>
                <a:spcPts val="0"/>
              </a:spcBef>
              <a:buNone/>
            </a:pPr>
            <a:endParaRPr lang="en-US" sz="2000" dirty="0"/>
          </a:p>
          <a:p>
            <a:pPr lvl="1">
              <a:spcBef>
                <a:spcPts val="600"/>
              </a:spcBef>
              <a:spcAft>
                <a:spcPts val="600"/>
              </a:spcAft>
            </a:pPr>
            <a:endParaRPr lang="en-US" sz="2000" dirty="0"/>
          </a:p>
        </p:txBody>
      </p:sp>
      <p:pic>
        <p:nvPicPr>
          <p:cNvPr id="4" name="Picture 3">
            <a:extLst>
              <a:ext uri="{FF2B5EF4-FFF2-40B4-BE49-F238E27FC236}">
                <a16:creationId xmlns:a16="http://schemas.microsoft.com/office/drawing/2014/main" id="{BCDF65AB-352F-1980-F8F3-F391A9959A54}"/>
              </a:ext>
            </a:extLst>
          </p:cNvPr>
          <p:cNvPicPr>
            <a:picLocks noChangeAspect="1"/>
          </p:cNvPicPr>
          <p:nvPr/>
        </p:nvPicPr>
        <p:blipFill>
          <a:blip r:embed="rId3"/>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189088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ECC8A8-E88A-EE5F-6FF1-94F87F9C3C6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Father feeding baby">
            <a:extLst>
              <a:ext uri="{FF2B5EF4-FFF2-40B4-BE49-F238E27FC236}">
                <a16:creationId xmlns:a16="http://schemas.microsoft.com/office/drawing/2014/main" id="{59614C24-7617-6A61-40FD-39CF9F83AB99}"/>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250A4-67D8-2A39-3463-4053B5BA2580}"/>
              </a:ext>
            </a:extLst>
          </p:cNvPr>
          <p:cNvSpPr>
            <a:spLocks noGrp="1"/>
          </p:cNvSpPr>
          <p:nvPr>
            <p:ph type="title"/>
          </p:nvPr>
        </p:nvSpPr>
        <p:spPr>
          <a:xfrm>
            <a:off x="7365999" y="111151"/>
            <a:ext cx="4303059" cy="859612"/>
          </a:xfrm>
        </p:spPr>
        <p:txBody>
          <a:bodyPr>
            <a:normAutofit/>
          </a:bodyPr>
          <a:lstStyle/>
          <a:p>
            <a:r>
              <a:rPr lang="en-US" sz="3200" b="1" dirty="0"/>
              <a:t>Permanency Outcomes</a:t>
            </a:r>
            <a:endParaRPr lang="en-US" sz="3200" dirty="0"/>
          </a:p>
        </p:txBody>
      </p:sp>
      <p:sp>
        <p:nvSpPr>
          <p:cNvPr id="3" name="Content Placeholder 2">
            <a:extLst>
              <a:ext uri="{FF2B5EF4-FFF2-40B4-BE49-F238E27FC236}">
                <a16:creationId xmlns:a16="http://schemas.microsoft.com/office/drawing/2014/main" id="{B132FDB9-EBE6-22D8-C58F-2848DEECD9B1}"/>
              </a:ext>
            </a:extLst>
          </p:cNvPr>
          <p:cNvSpPr>
            <a:spLocks noGrp="1"/>
          </p:cNvSpPr>
          <p:nvPr>
            <p:ph idx="1"/>
          </p:nvPr>
        </p:nvSpPr>
        <p:spPr>
          <a:xfrm>
            <a:off x="7046257" y="970763"/>
            <a:ext cx="4942541" cy="5553786"/>
          </a:xfrm>
        </p:spPr>
        <p:txBody>
          <a:bodyPr>
            <a:normAutofit fontScale="92500" lnSpcReduction="10000"/>
          </a:bodyPr>
          <a:lstStyle/>
          <a:p>
            <a:pPr marL="0" indent="0">
              <a:spcBef>
                <a:spcPts val="600"/>
              </a:spcBef>
              <a:spcAft>
                <a:spcPts val="600"/>
              </a:spcAft>
              <a:buNone/>
            </a:pPr>
            <a:r>
              <a:rPr lang="en-US" dirty="0"/>
              <a:t>Children who had frequent contact with their parents (once a week or once every two weeks) </a:t>
            </a:r>
          </a:p>
          <a:p>
            <a:pPr lvl="1">
              <a:spcBef>
                <a:spcPts val="1200"/>
              </a:spcBef>
              <a:spcAft>
                <a:spcPts val="1200"/>
              </a:spcAft>
            </a:pPr>
            <a:r>
              <a:rPr lang="en-US" dirty="0"/>
              <a:t>exhibited fewer behavioral problems </a:t>
            </a:r>
          </a:p>
          <a:p>
            <a:pPr lvl="1">
              <a:spcBef>
                <a:spcPts val="1200"/>
              </a:spcBef>
              <a:spcAft>
                <a:spcPts val="1200"/>
              </a:spcAft>
            </a:pPr>
            <a:r>
              <a:rPr lang="en-US" dirty="0"/>
              <a:t>showed less anxiety and depression</a:t>
            </a:r>
          </a:p>
          <a:p>
            <a:pPr marL="457200" lvl="1" indent="0">
              <a:spcBef>
                <a:spcPts val="1200"/>
              </a:spcBef>
              <a:spcAft>
                <a:spcPts val="1200"/>
              </a:spcAft>
              <a:buNone/>
            </a:pPr>
            <a:r>
              <a:rPr lang="en-US" sz="2000" dirty="0"/>
              <a:t>Cantos, A. L., Gries, L. T., &amp; Slis, V. (1997). Behavioral correlates of parental visiting during family foster care. </a:t>
            </a:r>
            <a:r>
              <a:rPr lang="en-US" sz="2000" i="1" dirty="0"/>
              <a:t>Child Welfare: Journal of Policy, Practice, and Program, 76</a:t>
            </a:r>
            <a:r>
              <a:rPr lang="en-US" sz="2000" dirty="0"/>
              <a:t>(2), 309–329.</a:t>
            </a:r>
          </a:p>
          <a:p>
            <a:pPr lvl="1">
              <a:spcBef>
                <a:spcPts val="1200"/>
              </a:spcBef>
              <a:spcAft>
                <a:spcPts val="1200"/>
              </a:spcAft>
            </a:pPr>
            <a:endParaRPr lang="en-US" sz="1400" dirty="0"/>
          </a:p>
        </p:txBody>
      </p:sp>
      <p:pic>
        <p:nvPicPr>
          <p:cNvPr id="4" name="Picture 3">
            <a:extLst>
              <a:ext uri="{FF2B5EF4-FFF2-40B4-BE49-F238E27FC236}">
                <a16:creationId xmlns:a16="http://schemas.microsoft.com/office/drawing/2014/main" id="{4EA26460-DDDF-367C-C72A-C7C5C83073F2}"/>
              </a:ext>
            </a:extLst>
          </p:cNvPr>
          <p:cNvPicPr>
            <a:picLocks noChangeAspect="1"/>
          </p:cNvPicPr>
          <p:nvPr/>
        </p:nvPicPr>
        <p:blipFill>
          <a:blip r:embed="rId3"/>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388386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10A076-E79A-CB88-1021-4C5224B118A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Father feeding baby">
            <a:extLst>
              <a:ext uri="{FF2B5EF4-FFF2-40B4-BE49-F238E27FC236}">
                <a16:creationId xmlns:a16="http://schemas.microsoft.com/office/drawing/2014/main" id="{ED53D668-4846-68EA-17B3-D7EA2FF4661D}"/>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3098292" y="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810438-14DB-3CAF-A066-EFAAE6C72912}"/>
              </a:ext>
            </a:extLst>
          </p:cNvPr>
          <p:cNvSpPr>
            <a:spLocks noGrp="1"/>
          </p:cNvSpPr>
          <p:nvPr>
            <p:ph type="title"/>
          </p:nvPr>
        </p:nvSpPr>
        <p:spPr>
          <a:xfrm>
            <a:off x="545592" y="237744"/>
            <a:ext cx="5105400" cy="613282"/>
          </a:xfrm>
        </p:spPr>
        <p:txBody>
          <a:bodyPr>
            <a:normAutofit/>
          </a:bodyPr>
          <a:lstStyle/>
          <a:p>
            <a:r>
              <a:rPr lang="en-US" sz="3200" b="1" dirty="0"/>
              <a:t>Permanency Outcomes</a:t>
            </a:r>
            <a:endParaRPr lang="en-US" sz="3200" dirty="0"/>
          </a:p>
        </p:txBody>
      </p:sp>
      <p:sp>
        <p:nvSpPr>
          <p:cNvPr id="3" name="Content Placeholder 2">
            <a:extLst>
              <a:ext uri="{FF2B5EF4-FFF2-40B4-BE49-F238E27FC236}">
                <a16:creationId xmlns:a16="http://schemas.microsoft.com/office/drawing/2014/main" id="{35B2846F-803A-9740-584E-A15AA3342019}"/>
              </a:ext>
            </a:extLst>
          </p:cNvPr>
          <p:cNvSpPr>
            <a:spLocks noGrp="1"/>
          </p:cNvSpPr>
          <p:nvPr>
            <p:ph idx="1"/>
          </p:nvPr>
        </p:nvSpPr>
        <p:spPr>
          <a:xfrm>
            <a:off x="545592" y="969898"/>
            <a:ext cx="5550408" cy="5650358"/>
          </a:xfrm>
        </p:spPr>
        <p:txBody>
          <a:bodyPr>
            <a:normAutofit fontScale="92500" lnSpcReduction="10000"/>
          </a:bodyPr>
          <a:lstStyle/>
          <a:p>
            <a:pPr marL="0" indent="0">
              <a:spcBef>
                <a:spcPts val="0"/>
              </a:spcBef>
              <a:spcAft>
                <a:spcPts val="600"/>
              </a:spcAft>
              <a:buNone/>
            </a:pPr>
            <a:r>
              <a:rPr lang="en-US" dirty="0"/>
              <a:t>Children with frequent contact with their parents: </a:t>
            </a:r>
          </a:p>
          <a:p>
            <a:pPr lvl="1">
              <a:spcBef>
                <a:spcPts val="0"/>
              </a:spcBef>
              <a:spcAft>
                <a:spcPts val="600"/>
              </a:spcAft>
            </a:pPr>
            <a:r>
              <a:rPr lang="en-US" dirty="0"/>
              <a:t>have higher well-being ratings</a:t>
            </a:r>
          </a:p>
          <a:p>
            <a:pPr lvl="1">
              <a:spcBef>
                <a:spcPts val="0"/>
              </a:spcBef>
              <a:spcAft>
                <a:spcPts val="600"/>
              </a:spcAft>
            </a:pPr>
            <a:r>
              <a:rPr lang="en-US" dirty="0"/>
              <a:t>adjust better to placement</a:t>
            </a:r>
          </a:p>
          <a:p>
            <a:pPr lvl="1">
              <a:spcBef>
                <a:spcPts val="0"/>
              </a:spcBef>
              <a:spcAft>
                <a:spcPts val="600"/>
              </a:spcAft>
            </a:pPr>
            <a:r>
              <a:rPr lang="en-US" dirty="0"/>
              <a:t>more likely to reunify with family</a:t>
            </a:r>
          </a:p>
          <a:p>
            <a:pPr lvl="1">
              <a:spcBef>
                <a:spcPts val="0"/>
              </a:spcBef>
              <a:spcAft>
                <a:spcPts val="600"/>
              </a:spcAft>
            </a:pPr>
            <a:r>
              <a:rPr lang="en-US" dirty="0"/>
              <a:t>experience shorter stays in foster care</a:t>
            </a:r>
          </a:p>
          <a:p>
            <a:pPr marL="457200" lvl="1" indent="0">
              <a:spcBef>
                <a:spcPts val="0"/>
              </a:spcBef>
              <a:spcAft>
                <a:spcPts val="600"/>
              </a:spcAft>
              <a:buNone/>
            </a:pPr>
            <a:endParaRPr lang="en-US" sz="1400" dirty="0"/>
          </a:p>
          <a:p>
            <a:pPr marL="457200" lvl="1" indent="0">
              <a:spcBef>
                <a:spcPts val="0"/>
              </a:spcBef>
              <a:spcAft>
                <a:spcPts val="600"/>
              </a:spcAft>
              <a:buNone/>
            </a:pPr>
            <a:r>
              <a:rPr lang="en-US" sz="1800" dirty="0"/>
              <a:t>Hess, Peg McCartt,( 2003) Family Visitation Between Children in Care and Their Families: A look at Current Policy. New York: The National Resource Center for Family-Centered Practice and Permanency Planning, Hunter College School of Social Work. www.hunter.cny.edu/socwork/nrcfcpp. </a:t>
            </a:r>
          </a:p>
          <a:p>
            <a:pPr lvl="1">
              <a:spcBef>
                <a:spcPts val="1200"/>
              </a:spcBef>
              <a:spcAft>
                <a:spcPts val="1200"/>
              </a:spcAft>
            </a:pPr>
            <a:endParaRPr lang="en-US" sz="1400" dirty="0"/>
          </a:p>
        </p:txBody>
      </p:sp>
      <p:pic>
        <p:nvPicPr>
          <p:cNvPr id="4" name="Picture 3">
            <a:extLst>
              <a:ext uri="{FF2B5EF4-FFF2-40B4-BE49-F238E27FC236}">
                <a16:creationId xmlns:a16="http://schemas.microsoft.com/office/drawing/2014/main" id="{F44A8842-305E-1DA3-9619-D2D8B4BAF1B0}"/>
              </a:ext>
            </a:extLst>
          </p:cNvPr>
          <p:cNvPicPr>
            <a:picLocks noChangeAspect="1"/>
          </p:cNvPicPr>
          <p:nvPr/>
        </p:nvPicPr>
        <p:blipFill>
          <a:blip r:embed="rId3"/>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1889369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9D4C0D-C940-675C-DDB7-80C673AB344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05A41BD-C450-E89D-1B5F-3F549977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descr="Father feeding baby">
            <a:extLst>
              <a:ext uri="{FF2B5EF4-FFF2-40B4-BE49-F238E27FC236}">
                <a16:creationId xmlns:a16="http://schemas.microsoft.com/office/drawing/2014/main" id="{D85AA430-F45C-E1CC-1B53-3DC49ADF1616}"/>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a:fillRect/>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2838B78-6921-939A-860A-1A1865FF4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5426C42-5D46-AF6B-7BE7-7202822F4D5E}"/>
              </a:ext>
            </a:extLst>
          </p:cNvPr>
          <p:cNvSpPr>
            <a:spLocks noGrp="1"/>
          </p:cNvSpPr>
          <p:nvPr>
            <p:ph type="title"/>
          </p:nvPr>
        </p:nvSpPr>
        <p:spPr>
          <a:xfrm>
            <a:off x="7365999" y="111151"/>
            <a:ext cx="4303059" cy="859612"/>
          </a:xfrm>
        </p:spPr>
        <p:txBody>
          <a:bodyPr>
            <a:normAutofit/>
          </a:bodyPr>
          <a:lstStyle/>
          <a:p>
            <a:r>
              <a:rPr lang="en-US" sz="3200" b="1" dirty="0"/>
              <a:t>Permanency Outcomes</a:t>
            </a:r>
            <a:endParaRPr lang="en-US" sz="3200" dirty="0"/>
          </a:p>
        </p:txBody>
      </p:sp>
      <p:sp>
        <p:nvSpPr>
          <p:cNvPr id="3" name="Content Placeholder 2">
            <a:extLst>
              <a:ext uri="{FF2B5EF4-FFF2-40B4-BE49-F238E27FC236}">
                <a16:creationId xmlns:a16="http://schemas.microsoft.com/office/drawing/2014/main" id="{2F18EA50-8B49-076F-8DE6-D2E648BD88A5}"/>
              </a:ext>
            </a:extLst>
          </p:cNvPr>
          <p:cNvSpPr>
            <a:spLocks noGrp="1"/>
          </p:cNvSpPr>
          <p:nvPr>
            <p:ph idx="1"/>
          </p:nvPr>
        </p:nvSpPr>
        <p:spPr>
          <a:xfrm>
            <a:off x="7046257" y="970763"/>
            <a:ext cx="4942541" cy="5553786"/>
          </a:xfrm>
        </p:spPr>
        <p:txBody>
          <a:bodyPr>
            <a:normAutofit/>
          </a:bodyPr>
          <a:lstStyle/>
          <a:p>
            <a:pPr marL="0" indent="0">
              <a:lnSpc>
                <a:spcPct val="100000"/>
              </a:lnSpc>
              <a:spcBef>
                <a:spcPts val="1200"/>
              </a:spcBef>
              <a:spcAft>
                <a:spcPts val="1200"/>
              </a:spcAft>
              <a:buNone/>
            </a:pPr>
            <a:r>
              <a:rPr lang="en-US" sz="3000" dirty="0"/>
              <a:t>Children in foster care who saw their parents less than once a month felt they suffered as a result of not maintaining contact with their birth parents. </a:t>
            </a:r>
          </a:p>
          <a:p>
            <a:pPr marL="0" indent="0">
              <a:spcBef>
                <a:spcPts val="1200"/>
              </a:spcBef>
              <a:spcAft>
                <a:spcPts val="1200"/>
              </a:spcAft>
              <a:buNone/>
            </a:pPr>
            <a:endParaRPr lang="en-US" sz="2000" dirty="0"/>
          </a:p>
          <a:p>
            <a:pPr marL="0" indent="0">
              <a:spcBef>
                <a:spcPts val="1200"/>
              </a:spcBef>
              <a:spcAft>
                <a:spcPts val="1200"/>
              </a:spcAft>
              <a:buNone/>
            </a:pPr>
            <a:r>
              <a:rPr lang="en-US" sz="2000" dirty="0"/>
              <a:t>Kufeldt,K &amp; Armstrong,J.,( 1995). How Children in Care View Their Own and Their Foster Families: A Research Study. Child Welfare, 74 (3),pgs.695-716. </a:t>
            </a:r>
          </a:p>
          <a:p>
            <a:pPr marL="0" indent="0">
              <a:spcBef>
                <a:spcPts val="1200"/>
              </a:spcBef>
              <a:spcAft>
                <a:spcPts val="1200"/>
              </a:spcAft>
              <a:buNone/>
            </a:pPr>
            <a:endParaRPr lang="en-US" sz="2000" dirty="0"/>
          </a:p>
          <a:p>
            <a:pPr lvl="1">
              <a:spcBef>
                <a:spcPts val="1200"/>
              </a:spcBef>
              <a:spcAft>
                <a:spcPts val="1200"/>
              </a:spcAft>
            </a:pPr>
            <a:endParaRPr lang="en-US" sz="1400" dirty="0"/>
          </a:p>
        </p:txBody>
      </p:sp>
      <p:pic>
        <p:nvPicPr>
          <p:cNvPr id="4" name="Picture 3">
            <a:extLst>
              <a:ext uri="{FF2B5EF4-FFF2-40B4-BE49-F238E27FC236}">
                <a16:creationId xmlns:a16="http://schemas.microsoft.com/office/drawing/2014/main" id="{3D00536F-FE50-A36A-F553-531E90C3FDF8}"/>
              </a:ext>
            </a:extLst>
          </p:cNvPr>
          <p:cNvPicPr>
            <a:picLocks noChangeAspect="1"/>
          </p:cNvPicPr>
          <p:nvPr/>
        </p:nvPicPr>
        <p:blipFill>
          <a:blip r:embed="rId3"/>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299361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A64180-5BB3-4E27-D5B7-7EFF5E69A65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Person carrying child on shoulders">
            <a:extLst>
              <a:ext uri="{FF2B5EF4-FFF2-40B4-BE49-F238E27FC236}">
                <a16:creationId xmlns:a16="http://schemas.microsoft.com/office/drawing/2014/main" id="{13123A57-FC7A-DF61-F07C-B7A00F77D3F2}"/>
              </a:ext>
            </a:extLst>
          </p:cNvPr>
          <p:cNvPicPr>
            <a:picLocks noChangeAspect="1"/>
          </p:cNvPicPr>
          <p:nvPr/>
        </p:nvPicPr>
        <p:blipFill>
          <a:blip r:embed="rId3">
            <a:extLst>
              <a:ext uri="{28A0092B-C50C-407E-A947-70E740481C1C}">
                <a14:useLocalDpi xmlns:a14="http://schemas.microsoft.com/office/drawing/2010/main" val="0"/>
              </a:ext>
            </a:extLst>
          </a:blip>
          <a:srcRect l="5884" r="-1" b="-1"/>
          <a:stretch>
            <a:fillRect/>
          </a:stretch>
        </p:blipFill>
        <p:spPr>
          <a:xfrm>
            <a:off x="3484882"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6A3D4C-49C0-A231-9F17-2E557D23D90F}"/>
              </a:ext>
            </a:extLst>
          </p:cNvPr>
          <p:cNvSpPr>
            <a:spLocks noGrp="1"/>
          </p:cNvSpPr>
          <p:nvPr>
            <p:ph type="title"/>
          </p:nvPr>
        </p:nvSpPr>
        <p:spPr>
          <a:xfrm>
            <a:off x="492724" y="268872"/>
            <a:ext cx="6404811" cy="573338"/>
          </a:xfrm>
        </p:spPr>
        <p:txBody>
          <a:bodyPr>
            <a:normAutofit/>
          </a:bodyPr>
          <a:lstStyle/>
          <a:p>
            <a:r>
              <a:rPr lang="en-US" sz="3200" b="1" dirty="0"/>
              <a:t>Support for Parents and Caregivers</a:t>
            </a:r>
            <a:endParaRPr lang="en-US" sz="3200" dirty="0"/>
          </a:p>
        </p:txBody>
      </p:sp>
      <p:sp>
        <p:nvSpPr>
          <p:cNvPr id="3" name="Content Placeholder 2">
            <a:extLst>
              <a:ext uri="{FF2B5EF4-FFF2-40B4-BE49-F238E27FC236}">
                <a16:creationId xmlns:a16="http://schemas.microsoft.com/office/drawing/2014/main" id="{E2B80243-FB2F-FAD8-C6D5-C7475074A9E0}"/>
              </a:ext>
            </a:extLst>
          </p:cNvPr>
          <p:cNvSpPr>
            <a:spLocks noGrp="1"/>
          </p:cNvSpPr>
          <p:nvPr>
            <p:ph idx="1"/>
          </p:nvPr>
        </p:nvSpPr>
        <p:spPr>
          <a:xfrm>
            <a:off x="492724" y="974558"/>
            <a:ext cx="4933518" cy="5614570"/>
          </a:xfrm>
        </p:spPr>
        <p:txBody>
          <a:bodyPr>
            <a:normAutofit lnSpcReduction="10000"/>
          </a:bodyPr>
          <a:lstStyle/>
          <a:p>
            <a:pPr marL="171450" indent="-171450">
              <a:spcBef>
                <a:spcPts val="1200"/>
              </a:spcBef>
              <a:spcAft>
                <a:spcPts val="1200"/>
              </a:spcAft>
            </a:pPr>
            <a:r>
              <a:rPr lang="en-US" dirty="0"/>
              <a:t>Encourages parents to remain engaged and committed to addressing safety concerns</a:t>
            </a:r>
          </a:p>
          <a:p>
            <a:pPr marL="171450" indent="-171450">
              <a:spcBef>
                <a:spcPts val="1200"/>
              </a:spcBef>
              <a:spcAft>
                <a:spcPts val="1200"/>
              </a:spcAft>
            </a:pPr>
            <a:r>
              <a:rPr lang="en-US" dirty="0"/>
              <a:t>Creates more opportunities for coaching and skill-building during visits</a:t>
            </a:r>
          </a:p>
          <a:p>
            <a:pPr marL="171450" indent="-171450">
              <a:spcBef>
                <a:spcPts val="1200"/>
              </a:spcBef>
              <a:spcAft>
                <a:spcPts val="1200"/>
              </a:spcAft>
            </a:pPr>
            <a:r>
              <a:rPr lang="en-US" dirty="0"/>
              <a:t>Allows foster parents and staff to provide feedback and support to parents in real-time</a:t>
            </a:r>
          </a:p>
          <a:p>
            <a:pPr marL="457200" lvl="1" indent="0">
              <a:spcBef>
                <a:spcPts val="0"/>
              </a:spcBef>
              <a:buNone/>
            </a:pPr>
            <a:endParaRPr lang="en-US" sz="2000" dirty="0"/>
          </a:p>
          <a:p>
            <a:pPr lvl="1">
              <a:spcBef>
                <a:spcPts val="600"/>
              </a:spcBef>
              <a:spcAft>
                <a:spcPts val="600"/>
              </a:spcAft>
            </a:pPr>
            <a:endParaRPr lang="en-US" sz="2000" dirty="0"/>
          </a:p>
        </p:txBody>
      </p:sp>
      <p:pic>
        <p:nvPicPr>
          <p:cNvPr id="4" name="Picture 3">
            <a:extLst>
              <a:ext uri="{FF2B5EF4-FFF2-40B4-BE49-F238E27FC236}">
                <a16:creationId xmlns:a16="http://schemas.microsoft.com/office/drawing/2014/main" id="{9C4CDCA0-4E86-C343-D665-9DF40A976C97}"/>
              </a:ext>
            </a:extLst>
          </p:cNvPr>
          <p:cNvPicPr>
            <a:picLocks noChangeAspect="1"/>
          </p:cNvPicPr>
          <p:nvPr/>
        </p:nvPicPr>
        <p:blipFill>
          <a:blip r:embed="rId4"/>
          <a:stretch>
            <a:fillRect/>
          </a:stretch>
        </p:blipFill>
        <p:spPr>
          <a:xfrm>
            <a:off x="10881307" y="5998389"/>
            <a:ext cx="1219306" cy="859611"/>
          </a:xfrm>
          <a:prstGeom prst="rect">
            <a:avLst/>
          </a:prstGeom>
        </p:spPr>
      </p:pic>
    </p:spTree>
    <p:extLst>
      <p:ext uri="{BB962C8B-B14F-4D97-AF65-F5344CB8AC3E}">
        <p14:creationId xmlns:p14="http://schemas.microsoft.com/office/powerpoint/2010/main" val="338833134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TotalTime>
  <Words>1416</Words>
  <Application>Microsoft Office PowerPoint</Application>
  <PresentationFormat>Widescreen</PresentationFormat>
  <Paragraphs>148</Paragraphs>
  <Slides>30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Courier New</vt:lpstr>
      <vt:lpstr>1_Office Theme</vt:lpstr>
      <vt:lpstr>FAMILY TIME</vt:lpstr>
      <vt:lpstr>PowerPoint Presentation</vt:lpstr>
      <vt:lpstr>Family Time Promotes And Supports</vt:lpstr>
      <vt:lpstr>PowerPoint Presentation</vt:lpstr>
      <vt:lpstr>Emotional and Behavioral Well-Being</vt:lpstr>
      <vt:lpstr>Permanency Outcomes</vt:lpstr>
      <vt:lpstr>Permanency Outcomes</vt:lpstr>
      <vt:lpstr>Permanency Outcomes</vt:lpstr>
      <vt:lpstr>Support for Parents and Caregivers</vt:lpstr>
      <vt:lpstr>Hope and Connection</vt:lpstr>
      <vt:lpstr>PowerPoint Presentation</vt:lpstr>
      <vt:lpstr>Family Time Plan Timeframes</vt:lpstr>
      <vt:lpstr>Family Time Plan Timeframes</vt:lpstr>
      <vt:lpstr>Family Time Plan Timeframes</vt:lpstr>
      <vt:lpstr>Levels Of Supervision In Family Time</vt:lpstr>
      <vt:lpstr>UNSUPERVISED</vt:lpstr>
      <vt:lpstr>MONITORED</vt:lpstr>
      <vt:lpstr>OBSERVED</vt:lpstr>
      <vt:lpstr>SUPERVISED</vt:lpstr>
      <vt:lpstr>THERAPEUTIC</vt:lpstr>
      <vt:lpstr>The Family Time Bench Card</vt:lpstr>
      <vt:lpstr>The Family Time Bench Card</vt:lpstr>
      <vt:lpstr>Family Time General Prompts</vt:lpstr>
      <vt:lpstr>Prompts help identify:</vt:lpstr>
      <vt:lpstr>PowerPoint Presentation</vt:lpstr>
      <vt:lpstr>Progress is Not Always a Straight Line</vt:lpstr>
      <vt:lpstr>Progress is Not Always a Straight Line</vt:lpstr>
      <vt:lpstr>Family Time Form</vt:lpstr>
      <vt:lpstr>Judicial Role in FT Oversight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Mullen</dc:creator>
  <cp:lastModifiedBy>Steven Mullen</cp:lastModifiedBy>
  <cp:revision>6</cp:revision>
  <dcterms:created xsi:type="dcterms:W3CDTF">2025-10-09T21:14:42Z</dcterms:created>
  <dcterms:modified xsi:type="dcterms:W3CDTF">2025-12-15T22:21:32Z</dcterms:modified>
</cp:coreProperties>
</file>